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797675" cy="99298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C2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F905-2D5B-4D67-8D70-4EB2EA0E2841}" type="datetimeFigureOut">
              <a:rPr lang="sr-Latn-RS" smtClean="0"/>
              <a:t>15.4.2026.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2498-683A-4C16-B23B-E049F66552C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59170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F905-2D5B-4D67-8D70-4EB2EA0E2841}" type="datetimeFigureOut">
              <a:rPr lang="sr-Latn-RS" smtClean="0"/>
              <a:t>15.4.2026.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2498-683A-4C16-B23B-E049F66552C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68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F905-2D5B-4D67-8D70-4EB2EA0E2841}" type="datetimeFigureOut">
              <a:rPr lang="sr-Latn-RS" smtClean="0"/>
              <a:t>15.4.2026.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2498-683A-4C16-B23B-E049F66552C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0022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F905-2D5B-4D67-8D70-4EB2EA0E2841}" type="datetimeFigureOut">
              <a:rPr lang="sr-Latn-RS" smtClean="0"/>
              <a:t>15.4.2026.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2498-683A-4C16-B23B-E049F66552C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7656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F905-2D5B-4D67-8D70-4EB2EA0E2841}" type="datetimeFigureOut">
              <a:rPr lang="sr-Latn-RS" smtClean="0"/>
              <a:t>15.4.2026.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2498-683A-4C16-B23B-E049F66552C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69670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F905-2D5B-4D67-8D70-4EB2EA0E2841}" type="datetimeFigureOut">
              <a:rPr lang="sr-Latn-RS" smtClean="0"/>
              <a:t>15.4.2026.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2498-683A-4C16-B23B-E049F66552C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18683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F905-2D5B-4D67-8D70-4EB2EA0E2841}" type="datetimeFigureOut">
              <a:rPr lang="sr-Latn-RS" smtClean="0"/>
              <a:t>15.4.2026.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2498-683A-4C16-B23B-E049F66552C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00647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F905-2D5B-4D67-8D70-4EB2EA0E2841}" type="datetimeFigureOut">
              <a:rPr lang="sr-Latn-RS" smtClean="0"/>
              <a:t>15.4.2026.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2498-683A-4C16-B23B-E049F66552C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25052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F905-2D5B-4D67-8D70-4EB2EA0E2841}" type="datetimeFigureOut">
              <a:rPr lang="sr-Latn-RS" smtClean="0"/>
              <a:t>15.4.2026.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2498-683A-4C16-B23B-E049F66552C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9691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F905-2D5B-4D67-8D70-4EB2EA0E2841}" type="datetimeFigureOut">
              <a:rPr lang="sr-Latn-RS" smtClean="0"/>
              <a:t>15.4.2026.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2498-683A-4C16-B23B-E049F66552C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25615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F905-2D5B-4D67-8D70-4EB2EA0E2841}" type="datetimeFigureOut">
              <a:rPr lang="sr-Latn-RS" smtClean="0"/>
              <a:t>15.4.2026.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2498-683A-4C16-B23B-E049F66552C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0711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BF905-2D5B-4D67-8D70-4EB2EA0E2841}" type="datetimeFigureOut">
              <a:rPr lang="sr-Latn-RS" smtClean="0"/>
              <a:t>15.4.2026.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62498-683A-4C16-B23B-E049F66552C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7713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24419"/>
            <a:ext cx="9144000" cy="283338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sr-Cyrl-RS" sz="28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ПРОЈЕКАТ РАЗВОЈА ЛОКАЛНЕ ИНФРАСТРУКТУРЕ И ИНСТИТУЦИОНАЛНОГ ЈАЧАЊА ЛОКАЛНИХ САМОУПРАВА</a:t>
            </a:r>
            <a:endParaRPr lang="sr-Latn-RS" sz="2800" b="1" dirty="0">
              <a:solidFill>
                <a:srgbClr val="00206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sr-Latn-RS" sz="2800" dirty="0">
              <a:solidFill>
                <a:srgbClr val="00206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tabLst>
                <a:tab pos="2743200" algn="ctr"/>
                <a:tab pos="5486400" algn="r"/>
              </a:tabLst>
            </a:pPr>
            <a:r>
              <a:rPr lang="sr-Cyrl-RS" sz="28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Local Infrastructure Investement Development- LIID</a:t>
            </a:r>
            <a:r>
              <a:rPr lang="sr-Cyrl-RS" sz="28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rgbClr val="00206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tabLst>
                <a:tab pos="2743200" algn="ctr"/>
                <a:tab pos="5486400" algn="r"/>
              </a:tabLst>
            </a:pPr>
            <a:endParaRPr lang="en-US" sz="2800" dirty="0">
              <a:solidFill>
                <a:srgbClr val="00206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tabLst>
                <a:tab pos="2743200" algn="ctr"/>
                <a:tab pos="5486400" algn="r"/>
              </a:tabLst>
            </a:pPr>
            <a:r>
              <a:rPr lang="sr-Cyrl-RS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МИНИСТАРСТВО ГРАЂЕВИНАРСТВА, САОБРАЋАЈА И ИНФРАСТРУКТУРЕ</a:t>
            </a:r>
            <a:r>
              <a:rPr lang="sr-Latn-RS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tabLst>
                <a:tab pos="2743200" algn="ctr"/>
                <a:tab pos="5486400" algn="r"/>
              </a:tabLst>
            </a:pPr>
            <a:endParaRPr lang="sr-Cyrl-RS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2743200" algn="ctr"/>
                <a:tab pos="5486400" algn="r"/>
              </a:tabLst>
            </a:pPr>
            <a:r>
              <a:rPr lang="sr-Cyrl-RS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>
              <a:spcBef>
                <a:spcPts val="0"/>
              </a:spcBef>
              <a:tabLst>
                <a:tab pos="2743200" algn="ctr"/>
                <a:tab pos="5486400" algn="r"/>
              </a:tabLst>
            </a:pPr>
            <a:endParaRPr lang="sr-Cyrl-RS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2743200" algn="ctr"/>
                <a:tab pos="5486400" algn="r"/>
              </a:tabLst>
            </a:pPr>
            <a:r>
              <a:rPr lang="sr-Cyrl-RS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ОПШТИНА СЕЧАЊ</a:t>
            </a:r>
          </a:p>
          <a:p>
            <a:pPr>
              <a:spcBef>
                <a:spcPts val="0"/>
              </a:spcBef>
              <a:tabLst>
                <a:tab pos="2743200" algn="ctr"/>
                <a:tab pos="5486400" algn="r"/>
              </a:tabLst>
            </a:pPr>
            <a:endParaRPr lang="sr-Cyrl-R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2743200" algn="ctr"/>
                <a:tab pos="5486400" algn="r"/>
              </a:tabLst>
            </a:pPr>
            <a:endParaRPr lang="sr-Cyrl-R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2743200" algn="ctr"/>
                <a:tab pos="5486400" algn="r"/>
              </a:tabLst>
            </a:pPr>
            <a:endParaRPr lang="sr-Cyrl-R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2743200" algn="ctr"/>
                <a:tab pos="5486400" algn="r"/>
              </a:tabLst>
            </a:pPr>
            <a:endParaRPr lang="sr-Latn-R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0F2CC-60F3-4122-A45B-40D1D1975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493" y="997252"/>
            <a:ext cx="1104900" cy="110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04" y="1054533"/>
            <a:ext cx="809524" cy="1047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942" y="753272"/>
            <a:ext cx="674440" cy="1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73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833" y="404735"/>
            <a:ext cx="2323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</a:t>
            </a:r>
            <a:br>
              <a:rPr lang="sr-Cyrl-RS" sz="2800" b="1" dirty="0">
                <a:solidFill>
                  <a:srgbClr val="002060"/>
                </a:solidFill>
              </a:rPr>
            </a:br>
            <a:r>
              <a:rPr lang="sr-Cyrl-RS" sz="2800" b="1" dirty="0">
                <a:solidFill>
                  <a:srgbClr val="002060"/>
                </a:solidFill>
              </a:rPr>
              <a:t>СТАЊЕ</a:t>
            </a:r>
            <a:endParaRPr lang="sr-Latn-R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346" y="404735"/>
            <a:ext cx="8335538" cy="59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44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90" y="224853"/>
            <a:ext cx="3588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НОВОПРОЈЕКТОВАНО</a:t>
            </a:r>
            <a:r>
              <a:rPr lang="sr-Cyrl-RS" sz="2800" b="1" dirty="0">
                <a:solidFill>
                  <a:srgbClr val="002060"/>
                </a:solidFill>
              </a:rPr>
              <a:t/>
            </a:r>
            <a:br>
              <a:rPr lang="sr-Cyrl-RS" sz="2800" b="1" dirty="0">
                <a:solidFill>
                  <a:srgbClr val="002060"/>
                </a:solidFill>
              </a:rPr>
            </a:br>
            <a:r>
              <a:rPr lang="sr-Cyrl-RS" sz="2800" b="1" dirty="0">
                <a:solidFill>
                  <a:srgbClr val="002060"/>
                </a:solidFill>
              </a:rPr>
              <a:t>СТАЊЕ</a:t>
            </a:r>
            <a:endParaRPr lang="sr-Latn-R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78" y="350686"/>
            <a:ext cx="858607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37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255" y="228601"/>
            <a:ext cx="1172094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u="sng" dirty="0" smtClean="0">
                <a:ea typeface="Times New Roman" panose="02020603050405020304" pitchFamily="18" charset="0"/>
              </a:rPr>
              <a:t>ПОТПРОЈЕКАТ </a:t>
            </a:r>
            <a:r>
              <a:rPr lang="sr-Cyrl-RS" sz="2000" b="1" u="sng" dirty="0">
                <a:ea typeface="Times New Roman" panose="02020603050405020304" pitchFamily="18" charset="0"/>
              </a:rPr>
              <a:t>3</a:t>
            </a:r>
            <a:r>
              <a:rPr lang="en-AU" sz="2000" b="1" u="sng" dirty="0" smtClean="0">
                <a:ea typeface="Times New Roman" panose="02020603050405020304" pitchFamily="18" charset="0"/>
              </a:rPr>
              <a:t>: </a:t>
            </a:r>
            <a:r>
              <a:rPr lang="sr-Cyrl-RS" sz="2000" b="1" u="sng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/>
            </a:r>
            <a:br>
              <a:rPr lang="sr-Cyrl-RS" sz="2000" b="1" u="sng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</a:br>
            <a:r>
              <a:rPr lang="en-AU" sz="2500" b="1" u="sng" dirty="0" smtClean="0">
                <a:solidFill>
                  <a:srgbClr val="002060"/>
                </a:solidFill>
              </a:rPr>
              <a:t>ДЕЧИЈЕ ИГРАЛИШТЕ У НАСЕЉЕНОМ МЕСТУ ШУРЈАН НА КП 249/1 КО ШУРЈАН</a:t>
            </a:r>
            <a:endParaRPr lang="sr-Latn-RS" sz="25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6255" y="1214203"/>
            <a:ext cx="1172094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AU" dirty="0" smtClean="0">
                <a:ea typeface="Times New Roman" panose="02020603050405020304" pitchFamily="18" charset="0"/>
              </a:rPr>
              <a:t>Пројекат </a:t>
            </a:r>
            <a:r>
              <a:rPr lang="en-AU" dirty="0" err="1">
                <a:ea typeface="Times New Roman" panose="02020603050405020304" pitchFamily="18" charset="0"/>
              </a:rPr>
              <a:t>обухвата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изградњу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дечијег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игралишта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комплексу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основне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школе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насељеном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месту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Шурјан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са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постављањем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дечијег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мобилијара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уређењем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зелених</a:t>
            </a:r>
            <a:r>
              <a:rPr lang="en-AU" dirty="0">
                <a:ea typeface="Times New Roman" panose="02020603050405020304" pitchFamily="18" charset="0"/>
              </a:rPr>
              <a:t> површина и </a:t>
            </a:r>
            <a:r>
              <a:rPr lang="en-AU" dirty="0" err="1">
                <a:ea typeface="Times New Roman" panose="02020603050405020304" pitchFamily="18" charset="0"/>
              </a:rPr>
              <a:t>унапређењем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пратеће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инфраструктуре</a:t>
            </a:r>
            <a:r>
              <a:rPr lang="en-AU" dirty="0">
                <a:ea typeface="Times New Roman" panose="02020603050405020304" pitchFamily="18" charset="0"/>
              </a:rPr>
              <a:t> (</a:t>
            </a:r>
            <a:r>
              <a:rPr lang="en-AU" dirty="0" err="1">
                <a:ea typeface="Times New Roman" panose="02020603050405020304" pitchFamily="18" charset="0"/>
              </a:rPr>
              <a:t>осветљење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систем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наводњавање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саобраћајна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сигнализација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зони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школе</a:t>
            </a:r>
            <a:r>
              <a:rPr lang="en-AU" dirty="0" smtClean="0">
                <a:ea typeface="Times New Roman" panose="02020603050405020304" pitchFamily="18" charset="0"/>
              </a:rPr>
              <a:t>)</a:t>
            </a:r>
            <a:r>
              <a:rPr lang="en-AU" dirty="0" smtClean="0">
                <a:ea typeface="Times New Roman" panose="02020603050405020304" pitchFamily="18" charset="0"/>
              </a:rPr>
              <a:t> на КП 249/1 КО </a:t>
            </a:r>
            <a:r>
              <a:rPr lang="en-AU" dirty="0" err="1" smtClean="0">
                <a:ea typeface="Times New Roman" panose="02020603050405020304" pitchFamily="18" charset="0"/>
              </a:rPr>
              <a:t>Шурјан</a:t>
            </a:r>
            <a:r>
              <a:rPr lang="en-AU" dirty="0" smtClean="0">
                <a:ea typeface="Times New Roman" panose="02020603050405020304" pitchFamily="18" charset="0"/>
              </a:rPr>
              <a:t>.</a:t>
            </a:r>
            <a:endParaRPr lang="sr-Latn-R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>
                <a:ea typeface="Times New Roman" panose="02020603050405020304" pitchFamily="18" charset="0"/>
              </a:rPr>
              <a:t> </a:t>
            </a:r>
            <a:endParaRPr lang="sr-Latn-R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 err="1">
                <a:ea typeface="Times New Roman" panose="02020603050405020304" pitchFamily="18" charset="0"/>
              </a:rPr>
              <a:t>Постојеће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стање</a:t>
            </a:r>
            <a:endParaRPr lang="sr-Latn-R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 err="1">
                <a:ea typeface="Times New Roman" panose="02020603050405020304" pitchFamily="18" charset="0"/>
              </a:rPr>
              <a:t>Предметна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локација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налази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се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оквиру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комплекса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основне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школе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насељеном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месту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Шурјан</a:t>
            </a:r>
            <a:r>
              <a:rPr lang="en-AU" dirty="0" smtClean="0">
                <a:ea typeface="Times New Roman" panose="02020603050405020304" pitchFamily="18" charset="0"/>
              </a:rPr>
              <a:t>. На </a:t>
            </a:r>
            <a:r>
              <a:rPr lang="en-AU" dirty="0" err="1">
                <a:ea typeface="Times New Roman" panose="02020603050405020304" pitchFamily="18" charset="0"/>
              </a:rPr>
              <a:t>парцели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налази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објекат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школе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кога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воде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бетонске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приступне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стазе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као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асфалтирани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спортски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терен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кошевима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головима</a:t>
            </a:r>
            <a:r>
              <a:rPr lang="en-AU" dirty="0">
                <a:ea typeface="Times New Roman" panose="02020603050405020304" pitchFamily="18" charset="0"/>
              </a:rPr>
              <a:t>. </a:t>
            </a:r>
            <a:r>
              <a:rPr lang="en-AU" dirty="0" err="1">
                <a:ea typeface="Times New Roman" panose="02020603050405020304" pitchFamily="18" charset="0"/>
              </a:rPr>
              <a:t>Поред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терена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налазе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постојеће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справе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игру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деце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које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су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лошем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стању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небезбедне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коришћење</a:t>
            </a:r>
            <a:r>
              <a:rPr lang="en-AU" dirty="0">
                <a:ea typeface="Times New Roman" panose="02020603050405020304" pitchFamily="18" charset="0"/>
              </a:rPr>
              <a:t>. Зелене </a:t>
            </a:r>
            <a:r>
              <a:rPr lang="en-AU" dirty="0" err="1">
                <a:ea typeface="Times New Roman" panose="02020603050405020304" pitchFamily="18" charset="0"/>
              </a:rPr>
              <a:t>површине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обухватају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травни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покривач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витално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четинарско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листопадно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дрвеће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док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од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урбаног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мобилијара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присутне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клупе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канте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отпад</a:t>
            </a:r>
            <a:r>
              <a:rPr lang="en-AU" dirty="0">
                <a:ea typeface="Times New Roman" panose="02020603050405020304" pitchFamily="18" charset="0"/>
              </a:rPr>
              <a:t>. </a:t>
            </a:r>
            <a:r>
              <a:rPr lang="en-AU" dirty="0" err="1">
                <a:ea typeface="Times New Roman" panose="02020603050405020304" pitchFamily="18" charset="0"/>
              </a:rPr>
              <a:t>Постојећа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стабла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задржана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уклопљена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пројектовано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решење</a:t>
            </a:r>
            <a:r>
              <a:rPr lang="en-AU" dirty="0">
                <a:ea typeface="Times New Roman" panose="02020603050405020304" pitchFamily="18" charset="0"/>
              </a:rPr>
              <a:t>. </a:t>
            </a:r>
            <a:endParaRPr lang="sr-Latn-R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>
                <a:ea typeface="Times New Roman" panose="02020603050405020304" pitchFamily="18" charset="0"/>
              </a:rPr>
              <a:t> </a:t>
            </a:r>
            <a:endParaRPr lang="sr-Latn-R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 err="1">
                <a:ea typeface="Times New Roman" panose="02020603050405020304" pitchFamily="18" charset="0"/>
              </a:rPr>
              <a:t>Пројектно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решење</a:t>
            </a:r>
            <a:endParaRPr lang="sr-Latn-R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>
                <a:ea typeface="Times New Roman" panose="02020603050405020304" pitchFamily="18" charset="0"/>
              </a:rPr>
              <a:t>Пројектом </a:t>
            </a:r>
            <a:r>
              <a:rPr lang="en-AU" dirty="0" err="1">
                <a:ea typeface="Times New Roman" panose="02020603050405020304" pitchFamily="18" charset="0"/>
              </a:rPr>
              <a:t>је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предвиђена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изградња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дечијег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игралишта</a:t>
            </a:r>
            <a:r>
              <a:rPr lang="en-AU" dirty="0">
                <a:ea typeface="Times New Roman" panose="02020603050405020304" pitchFamily="18" charset="0"/>
              </a:rPr>
              <a:t> на </a:t>
            </a:r>
            <a:r>
              <a:rPr lang="en-AU" dirty="0" err="1">
                <a:ea typeface="Times New Roman" panose="02020603050405020304" pitchFamily="18" charset="0"/>
              </a:rPr>
              <a:t>тартан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подлози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површине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око</a:t>
            </a:r>
            <a:r>
              <a:rPr lang="en-AU" dirty="0">
                <a:ea typeface="Times New Roman" panose="02020603050405020304" pitchFamily="18" charset="0"/>
              </a:rPr>
              <a:t> 112 m², </a:t>
            </a:r>
            <a:r>
              <a:rPr lang="en-AU" dirty="0" err="1">
                <a:ea typeface="Times New Roman" panose="02020603050405020304" pitchFamily="18" charset="0"/>
              </a:rPr>
              <a:t>са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уградњом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дечијег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мобилијара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који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обухвата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љуљашке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њихалице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едукативне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панеле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мултифункционални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комплекс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тобоганом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пењалицом</a:t>
            </a:r>
            <a:r>
              <a:rPr lang="en-AU" dirty="0">
                <a:ea typeface="Times New Roman" panose="02020603050405020304" pitchFamily="18" charset="0"/>
              </a:rPr>
              <a:t>. </a:t>
            </a:r>
            <a:r>
              <a:rPr lang="en-AU" dirty="0" err="1">
                <a:ea typeface="Times New Roman" panose="02020603050405020304" pitchFamily="18" charset="0"/>
              </a:rPr>
              <a:t>Планирани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радови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обухватају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припрему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терена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израду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тампон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слоја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армирано-бетонске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подлоге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постављање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заштитне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тартан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подлоге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складу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важећим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стандардима</a:t>
            </a:r>
            <a:r>
              <a:rPr lang="en-AU" dirty="0">
                <a:ea typeface="Times New Roman" panose="02020603050405020304" pitchFamily="18" charset="0"/>
              </a:rPr>
              <a:t>. Пројектом </a:t>
            </a:r>
            <a:r>
              <a:rPr lang="en-AU" dirty="0" err="1">
                <a:ea typeface="Times New Roman" panose="02020603050405020304" pitchFamily="18" charset="0"/>
              </a:rPr>
              <a:t>је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предвиђено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унапређење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зелених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smtClean="0">
                <a:ea typeface="Times New Roman" panose="02020603050405020304" pitchFamily="18" charset="0"/>
              </a:rPr>
              <a:t>површина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садњ</a:t>
            </a:r>
            <a:r>
              <a:rPr lang="sr-Cyrl-RS" dirty="0" smtClean="0">
                <a:ea typeface="Times New Roman" panose="02020603050405020304" pitchFamily="18" charset="0"/>
              </a:rPr>
              <a:t>ом</a:t>
            </a:r>
            <a:r>
              <a:rPr lang="en-AU" dirty="0" smtClean="0">
                <a:ea typeface="Times New Roman" panose="02020603050405020304" pitchFamily="18" charset="0"/>
              </a:rPr>
              <a:t> 4 </a:t>
            </a:r>
            <a:r>
              <a:rPr lang="en-AU" dirty="0" err="1" smtClean="0">
                <a:ea typeface="Times New Roman" panose="02020603050405020304" pitchFamily="18" charset="0"/>
              </a:rPr>
              <a:t>висока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лишћара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>
                <a:ea typeface="Times New Roman" panose="02020603050405020304" pitchFamily="18" charset="0"/>
              </a:rPr>
              <a:t>и </a:t>
            </a:r>
            <a:r>
              <a:rPr lang="en-AU" dirty="0" err="1" smtClean="0">
                <a:ea typeface="Times New Roman" panose="02020603050405020304" pitchFamily="18" charset="0"/>
              </a:rPr>
              <a:t>задржавање</a:t>
            </a:r>
            <a:r>
              <a:rPr lang="sr-Cyrl-RS" dirty="0" smtClean="0">
                <a:ea typeface="Times New Roman" panose="02020603050405020304" pitchFamily="18" charset="0"/>
              </a:rPr>
              <a:t>м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постојећег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дрвећа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уградња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система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наводњавање</a:t>
            </a:r>
            <a:r>
              <a:rPr lang="en-AU" dirty="0">
                <a:ea typeface="Times New Roman" panose="02020603050405020304" pitchFamily="18" charset="0"/>
              </a:rPr>
              <a:t> „</a:t>
            </a:r>
            <a:r>
              <a:rPr lang="en-AU" dirty="0" err="1">
                <a:ea typeface="Times New Roman" panose="02020603050405020304" pitchFamily="18" charset="0"/>
              </a:rPr>
              <a:t>кап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кап</a:t>
            </a:r>
            <a:r>
              <a:rPr lang="en-AU" dirty="0">
                <a:ea typeface="Times New Roman" panose="02020603050405020304" pitchFamily="18" charset="0"/>
              </a:rPr>
              <a:t>“, </a:t>
            </a:r>
            <a:r>
              <a:rPr lang="en-AU" dirty="0" err="1">
                <a:ea typeface="Times New Roman" panose="02020603050405020304" pitchFamily="18" charset="0"/>
              </a:rPr>
              <a:t>као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постављање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новог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система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јавног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осветљења</a:t>
            </a:r>
            <a:r>
              <a:rPr lang="en-AU" dirty="0">
                <a:ea typeface="Times New Roman" panose="02020603050405020304" pitchFamily="18" charset="0"/>
              </a:rPr>
              <a:t>. </a:t>
            </a:r>
            <a:r>
              <a:rPr lang="en-AU" dirty="0" err="1">
                <a:ea typeface="Times New Roman" panose="02020603050405020304" pitchFamily="18" charset="0"/>
              </a:rPr>
              <a:t>Такође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је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планирано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постављање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одговарајуће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вертикалне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саобраћајне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сигнализације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зони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школе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ради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повећања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безбедности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саобраћаја</a:t>
            </a:r>
            <a:r>
              <a:rPr lang="en-AU" dirty="0" smtClean="0">
                <a:ea typeface="Times New Roman" panose="02020603050405020304" pitchFamily="18" charset="0"/>
              </a:rPr>
              <a:t>.</a:t>
            </a:r>
            <a:endParaRPr lang="sr-Latn-RS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62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844" y="374754"/>
            <a:ext cx="3702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44" y="1116404"/>
            <a:ext cx="5589610" cy="36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000" y="1116404"/>
            <a:ext cx="566763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54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4893" y="276282"/>
            <a:ext cx="67579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</a:t>
            </a:r>
            <a:endParaRPr lang="sr-Cyrl-RS" sz="2800" b="1" dirty="0" smtClean="0">
              <a:solidFill>
                <a:srgbClr val="002060"/>
              </a:solidFill>
            </a:endParaRPr>
          </a:p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24" y="276282"/>
            <a:ext cx="8611802" cy="61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83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4813"/>
            <a:ext cx="39424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НОВОПРОЈЕКТОВАНО </a:t>
            </a:r>
            <a:endParaRPr lang="sr-Cyrl-RS" sz="2800" b="1" dirty="0">
              <a:solidFill>
                <a:srgbClr val="002060"/>
              </a:solidFill>
            </a:endParaRPr>
          </a:p>
          <a:p>
            <a:pPr lvl="0"/>
            <a:r>
              <a:rPr lang="sr-Cyrl-RS" sz="2800" b="1" dirty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092" y="284813"/>
            <a:ext cx="8535591" cy="61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94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911" y="299803"/>
            <a:ext cx="117372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u="sng" dirty="0" smtClean="0">
                <a:ea typeface="Times New Roman" panose="02020603050405020304" pitchFamily="18" charset="0"/>
              </a:rPr>
              <a:t>ПОТПРОЈЕКАТ </a:t>
            </a:r>
            <a:r>
              <a:rPr lang="sr-Cyrl-RS" sz="2000" b="1" u="sng" dirty="0" smtClean="0">
                <a:ea typeface="Times New Roman" panose="02020603050405020304" pitchFamily="18" charset="0"/>
              </a:rPr>
              <a:t>4</a:t>
            </a:r>
            <a:r>
              <a:rPr lang="en-AU" sz="2000" b="1" u="sng" dirty="0" smtClean="0">
                <a:ea typeface="Times New Roman" panose="02020603050405020304" pitchFamily="18" charset="0"/>
              </a:rPr>
              <a:t>: </a:t>
            </a:r>
            <a:r>
              <a:rPr lang="sr-Cyrl-RS" sz="1400" b="1" u="sng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/>
            </a:r>
            <a:br>
              <a:rPr lang="sr-Cyrl-RS" sz="1400" b="1" u="sng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</a:br>
            <a:r>
              <a:rPr lang="en-AU" sz="2500" b="1" u="sng" dirty="0" smtClean="0">
                <a:solidFill>
                  <a:srgbClr val="002060"/>
                </a:solidFill>
              </a:rPr>
              <a:t>ДЕЧИЈЕ ИГРАЛИШТЕ У НАСЕЉЕНОМ МЕСТУ БАНАТСКА ДУБИЦА НА КП 1 КО  БАНАТСКА ДУБИЦА</a:t>
            </a:r>
            <a:endParaRPr lang="sr-Latn-RS" sz="2500" u="sng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4911" y="1438576"/>
            <a:ext cx="1173729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Пројекат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обухвата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реконструкцију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партерног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уређења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у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оквиру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дворишта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објекта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јединице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локалне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самоуправе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у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насељеном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месту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Банатска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Дубица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изградњу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дечијег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игралишта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тартан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подлогом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савременим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мобилијаром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уређење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зелених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површина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унапређење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пратеће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инфраструктуре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осветљење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наводњавање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).</a:t>
            </a:r>
            <a:endParaRPr lang="sr-Latn-R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sr-Latn-R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u="sng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Постојеће</a:t>
            </a:r>
            <a:r>
              <a:rPr lang="en-AU" u="sng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u="sng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стање</a:t>
            </a:r>
            <a:endParaRPr lang="sr-Latn-RS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Предметна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локација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r-Cyrl-RS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се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налази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у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непосредној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близини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центра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насеља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у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дворишту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објекта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јединице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локалне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самоуправе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које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је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функционално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повезано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школским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двориштем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У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непосредној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близини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налази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спортски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терен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кошевима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головима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као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чесма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у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функцији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. Зелене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површине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обухватају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травни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покривач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витално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четинарско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листопадно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дрвеће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жбуње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док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од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урбаног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мобилијара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присутне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клупе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канте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отпад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Постојеће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зеленило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задржава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уклапа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у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пројектовано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решење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sr-Latn-R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u="sng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Пројектно</a:t>
            </a:r>
            <a:r>
              <a:rPr lang="en-AU" u="sng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u="sng" dirty="0" err="1">
                <a:latin typeface="Calibri" panose="020F0502020204030204" pitchFamily="34" charset="0"/>
                <a:ea typeface="Times New Roman" panose="02020603050405020304" pitchFamily="18" charset="0"/>
              </a:rPr>
              <a:t>решење</a:t>
            </a:r>
            <a:endParaRPr lang="sr-Latn-RS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Пројектом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је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предвиђена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изградња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дечијег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игралишта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на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тартан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подлози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површине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око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112 m²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постављањем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дечијег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мобилијара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љуљашке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њихалице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едукативни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панели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клацкалица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комплекс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тобоганом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пењалицом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).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Радови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обухватају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припрему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терена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уградњу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тампон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слоја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израду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бетонске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подлоге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постављање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тартан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завршне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површине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у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складу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важећим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стандардима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. Пројектом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је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предвиђено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унапређење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зелених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површина </a:t>
            </a:r>
            <a:r>
              <a:rPr lang="sr-Cyrl-RS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садњ</a:t>
            </a:r>
            <a:r>
              <a:rPr lang="sr-Cyrl-RS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ом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3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средњевисока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лишћара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и 12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туја</a:t>
            </a:r>
            <a:r>
              <a:rPr lang="sr-Cyrl-RS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задржавање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постојећег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дрвећа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уградња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система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наводњавање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„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кап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кап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“,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планирано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је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унапређење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система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јавног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осветљења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постављањем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нових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стубова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LED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светиљки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осветљење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спортског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терена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игралишта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уз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задржавање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постојећег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прикључка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напајање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sr-Latn-R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sr-Latn-R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85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765" y="374754"/>
            <a:ext cx="3972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65" y="1706608"/>
            <a:ext cx="5280000" cy="39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626" y="1706608"/>
            <a:ext cx="53003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52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" t="766" r="306"/>
          <a:stretch/>
        </p:blipFill>
        <p:spPr>
          <a:xfrm>
            <a:off x="3291776" y="389744"/>
            <a:ext cx="8490493" cy="61257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9863" y="194872"/>
            <a:ext cx="25183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58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4852"/>
            <a:ext cx="3732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НОВОПРОЈЕКТОВАНО </a:t>
            </a:r>
            <a:r>
              <a:rPr lang="sr-Cyrl-RS" sz="2800" b="1" dirty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133" y="329783"/>
            <a:ext cx="8535591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14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9390" y="629588"/>
            <a:ext cx="106130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sr-Cyrl-RS" sz="3200" b="1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ctr"/>
            <a:endParaRPr lang="sr-Cyrl-R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ctr"/>
            <a:endParaRPr lang="sr-Cyrl-RS" sz="3200" b="1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ctr"/>
            <a:r>
              <a:rPr lang="sr-Latn-RS" sz="32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РЕКОНСТРУКЦИЈА </a:t>
            </a:r>
            <a:r>
              <a:rPr lang="sr-Latn-R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ПАРТЕРНОГ УРЕЂЕЊА СА ПРАТЕЋИМ ИНСТАЛАЦИЈАМА И ИЗГРАДЊА ДЕЧИЈИХ ИГРАЛИШТА НА ПОВРШИНАМА ЈАВНЕ НАМЕНЕ У НАСЕЉЕНИМ МЕСТИМА </a:t>
            </a:r>
            <a:endParaRPr lang="sr-Cyrl-RS" sz="3200" b="1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ctr"/>
            <a:r>
              <a:rPr lang="sr-Latn-RS" sz="32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ОПШТИНЕ </a:t>
            </a:r>
            <a:r>
              <a:rPr lang="sr-Latn-R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</a:t>
            </a:r>
            <a:r>
              <a:rPr lang="en-AU" sz="32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ЧАЊ</a:t>
            </a:r>
            <a:endParaRPr lang="sr-Latn-RS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80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891" y="149902"/>
            <a:ext cx="1191718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u="sng" dirty="0" smtClean="0">
                <a:ea typeface="Times New Roman" panose="02020603050405020304" pitchFamily="18" charset="0"/>
              </a:rPr>
              <a:t>ПОТПРОЈЕКАТ </a:t>
            </a:r>
            <a:r>
              <a:rPr lang="sr-Cyrl-RS" sz="2000" b="1" u="sng" dirty="0">
                <a:ea typeface="Times New Roman" panose="02020603050405020304" pitchFamily="18" charset="0"/>
              </a:rPr>
              <a:t>5</a:t>
            </a:r>
            <a:r>
              <a:rPr lang="en-AU" sz="2000" b="1" u="sng" dirty="0" smtClean="0">
                <a:ea typeface="Times New Roman" panose="02020603050405020304" pitchFamily="18" charset="0"/>
              </a:rPr>
              <a:t>: </a:t>
            </a:r>
            <a:r>
              <a:rPr lang="sr-Cyrl-RS" sz="1050" b="1" u="sng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/>
            </a:r>
            <a:br>
              <a:rPr lang="sr-Cyrl-RS" sz="1050" b="1" u="sng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</a:br>
            <a:r>
              <a:rPr lang="ru-RU" sz="2500" b="1" u="sng" dirty="0" smtClean="0">
                <a:solidFill>
                  <a:srgbClr val="002060"/>
                </a:solidFill>
              </a:rPr>
              <a:t>ДЕЧИЈЕ ИГРАЛИШТЕ У НАСЕЉЕНОМ МЕСТУ СУТЈЕСКА НА КП 840 И 841 КО  СУТЈЕСКА</a:t>
            </a:r>
            <a:endParaRPr lang="sr-Latn-RS" sz="2500" u="sng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891" y="980899"/>
            <a:ext cx="1173729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dirty="0" smtClean="0">
                <a:effectLst/>
                <a:ea typeface="Times New Roman" panose="02020603050405020304" pitchFamily="18" charset="0"/>
              </a:rPr>
              <a:t>Пројекат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обухвата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реконструкцију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партерног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уређења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јавне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површине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у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насељеном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месту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Сутјеска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изградњу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дечијег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игралишта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тартан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подлогом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мултифункционалног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спортског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терена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уређење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зелених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површина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садњом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новог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дрвећа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жбуња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постављање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система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за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наводњавање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изградњу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спољашњег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осветљења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на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катастарским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парцелама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КП 840 и 841 КО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Сутјеска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.</a:t>
            </a:r>
            <a:endParaRPr lang="sr-Cyrl-RS" dirty="0" smtClean="0">
              <a:effectLst/>
              <a:ea typeface="Times New Roman" panose="02020603050405020304" pitchFamily="18" charset="0"/>
            </a:endParaRPr>
          </a:p>
          <a:p>
            <a:pPr algn="just"/>
            <a:endParaRPr lang="sr-Cyrl-RS" dirty="0" smtClean="0">
              <a:effectLst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u="sng" dirty="0" smtClean="0">
                <a:effectLst/>
                <a:ea typeface="Times New Roman" panose="02020603050405020304" pitchFamily="18" charset="0"/>
              </a:rPr>
              <a:t> </a:t>
            </a:r>
            <a:r>
              <a:rPr lang="en-AU" u="sng" dirty="0" err="1" smtClean="0">
                <a:effectLst/>
                <a:ea typeface="Times New Roman" panose="02020603050405020304" pitchFamily="18" charset="0"/>
              </a:rPr>
              <a:t>Постојеће</a:t>
            </a:r>
            <a:r>
              <a:rPr lang="en-AU" u="sng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u="sng" dirty="0" err="1" smtClean="0">
                <a:effectLst/>
                <a:ea typeface="Times New Roman" panose="02020603050405020304" pitchFamily="18" charset="0"/>
              </a:rPr>
              <a:t>стање</a:t>
            </a:r>
            <a:endParaRPr lang="sr-Latn-RS" u="sng" dirty="0" smtClean="0">
              <a:effectLst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 err="1" smtClean="0">
                <a:effectLst/>
                <a:ea typeface="Times New Roman" panose="02020603050405020304" pitchFamily="18" charset="0"/>
              </a:rPr>
              <a:t>Предметна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локација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налази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, у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близини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центра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насеља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приступом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јавној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саобраћајници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.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Укупна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површина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обухваћена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пројектом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износи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2326,89 m². На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парцелама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не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налазе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објекти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већ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искључиво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неуређене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зелене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површине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травним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покривачем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.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Постојећа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вегетација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је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веома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ограничена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чини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је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само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травњак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без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дрвећа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жбуња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. </a:t>
            </a:r>
            <a:endParaRPr lang="sr-Latn-RS" dirty="0" smtClean="0">
              <a:effectLst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u="sng" dirty="0" err="1" smtClean="0">
                <a:effectLst/>
                <a:ea typeface="Times New Roman" panose="02020603050405020304" pitchFamily="18" charset="0"/>
              </a:rPr>
              <a:t>Пројектно</a:t>
            </a:r>
            <a:r>
              <a:rPr lang="en-AU" u="sng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u="sng" dirty="0" err="1" smtClean="0">
                <a:effectLst/>
                <a:ea typeface="Times New Roman" panose="02020603050405020304" pitchFamily="18" charset="0"/>
              </a:rPr>
              <a:t>решење</a:t>
            </a:r>
            <a:endParaRPr lang="sr-Latn-RS" u="sng" dirty="0" smtClean="0">
              <a:effectLst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 smtClean="0">
                <a:effectLst/>
                <a:ea typeface="Times New Roman" panose="02020603050405020304" pitchFamily="18" charset="0"/>
              </a:rPr>
              <a:t>Пројектом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је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предвиђена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изградња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дечијег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игралишта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на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тартан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подлози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површине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144,54m²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постављањем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дечијег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мобилијара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(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љуљашка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њихалица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едукативни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панели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клацкалица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кућица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за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децу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),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као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мултифункционалног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спортског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терена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на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монтажној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подлози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површине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371 m².</a:t>
            </a:r>
            <a:endParaRPr lang="sr-Latn-RS" dirty="0" smtClean="0">
              <a:effectLst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 smtClean="0">
                <a:effectLst/>
                <a:ea typeface="Times New Roman" panose="02020603050405020304" pitchFamily="18" charset="0"/>
              </a:rPr>
              <a:t>Планирано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је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уређење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зелених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површина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уз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садњу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новог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зеленила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(12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средњевисоких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четинара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, 18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средњевисоких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лишћара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, 28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садница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зимзелених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жбунастих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врста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и 10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садница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четинарског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жбуња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),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као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постављање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система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за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наводњавање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„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кап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по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кап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“. </a:t>
            </a:r>
            <a:endParaRPr lang="sr-Latn-RS" dirty="0" smtClean="0">
              <a:effectLst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 smtClean="0">
                <a:effectLst/>
                <a:ea typeface="Times New Roman" panose="02020603050405020304" pitchFamily="18" charset="0"/>
              </a:rPr>
              <a:t>Пројектом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је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предвиђено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осветљење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игралишта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постављањем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нових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стубова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LED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светиљкама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као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унапређење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безбедности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саобраћаја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обележавањем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приступа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јавним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површинама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одговарајућом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саобраћајном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сигнализацијом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обновом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хоризонталних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ffectLst/>
                <a:ea typeface="Times New Roman" panose="02020603050405020304" pitchFamily="18" charset="0"/>
              </a:rPr>
              <a:t>ознака</a:t>
            </a:r>
            <a:r>
              <a:rPr lang="en-AU" dirty="0" smtClean="0">
                <a:effectLst/>
                <a:ea typeface="Times New Roman" panose="02020603050405020304" pitchFamily="18" charset="0"/>
              </a:rPr>
              <a:t>.</a:t>
            </a:r>
            <a:endParaRPr lang="sr-Latn-RS" dirty="0" smtClean="0">
              <a:effectLst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 smtClean="0">
                <a:effectLst/>
                <a:ea typeface="Times New Roman" panose="02020603050405020304" pitchFamily="18" charset="0"/>
              </a:rPr>
              <a:t> </a:t>
            </a:r>
            <a:endParaRPr lang="sr-Latn-RS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65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873" y="269823"/>
            <a:ext cx="692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4" y="1007606"/>
            <a:ext cx="5206326" cy="39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220" y="1007606"/>
            <a:ext cx="539017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32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873" y="254833"/>
            <a:ext cx="692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914" y="254833"/>
            <a:ext cx="8526065" cy="61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68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9843"/>
            <a:ext cx="7117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НОВОПРОЈЕКТОВАНО</a:t>
            </a:r>
          </a:p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861" y="356058"/>
            <a:ext cx="8554644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98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900" y="149903"/>
            <a:ext cx="1204209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2000" b="1" u="sng" dirty="0">
                <a:solidFill>
                  <a:prstClr val="black"/>
                </a:solidFill>
                <a:ea typeface="Times New Roman" panose="02020603050405020304" pitchFamily="18" charset="0"/>
              </a:rPr>
              <a:t>ПОТПРОЈЕКАТ </a:t>
            </a:r>
            <a:r>
              <a:rPr lang="sr-Cyrl-RS" sz="2000" b="1" u="sng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6</a:t>
            </a:r>
            <a:r>
              <a:rPr lang="en-AU" sz="2000" b="1" u="sng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sr-Cyrl-RS" sz="1050" b="1" u="sng" dirty="0">
                <a:solidFill>
                  <a:srgbClr val="002060"/>
                </a:solidFill>
                <a:ea typeface="Times New Roman" panose="02020603050405020304" pitchFamily="18" charset="0"/>
              </a:rPr>
              <a:t/>
            </a:r>
            <a:br>
              <a:rPr lang="sr-Cyrl-RS" sz="1050" b="1" u="sng" dirty="0">
                <a:solidFill>
                  <a:srgbClr val="002060"/>
                </a:solidFill>
                <a:ea typeface="Times New Roman" panose="02020603050405020304" pitchFamily="18" charset="0"/>
              </a:rPr>
            </a:br>
            <a:r>
              <a:rPr lang="ru-RU" sz="2500" b="1" u="sng" dirty="0" smtClean="0">
                <a:solidFill>
                  <a:srgbClr val="002060"/>
                </a:solidFill>
              </a:rPr>
              <a:t>ПАРТЕРНО УРЕЂЕЊЕ У НАСЕЉЕНОМ МЕСТУ КРАЈИШНИК НА КП 250 КО КРАЈИШНИК</a:t>
            </a:r>
            <a:endParaRPr lang="sr-Latn-RS" sz="2500" u="sng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900" y="980901"/>
            <a:ext cx="11827239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Пројекат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обухвата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реконструкцију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партерног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уређења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у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дворишту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основне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школе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„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Славко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Родић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“ у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насељеном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месту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Крајишник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реконструкцију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спортских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терена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мултифункционалном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подлогом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санацију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трибина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унапређење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зелених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површина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изградњу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новог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система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спољашњег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осветљења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наводњавања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на КП 250 КО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Крајишник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sr-Cyrl-RS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sr-Latn-R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u="sng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Постојеће</a:t>
            </a:r>
            <a:r>
              <a:rPr lang="en-AU" u="sng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u="sng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стање</a:t>
            </a:r>
            <a:endParaRPr lang="sr-Latn-RS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Предметна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локација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налази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у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дворишту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основне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школе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у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центру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насеља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са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приступом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јавној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саобраћајници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Парцела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је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правилног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облика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површине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око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5.980 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m².</a:t>
            </a:r>
            <a:r>
              <a:rPr lang="sr-Cyrl-R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На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парцели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налази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школски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објекат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бетонским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приступним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стазама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у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лошем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стању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као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постојеће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игралиште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мале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спортове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трибинама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чесмом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. Зелене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површине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заузимају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око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1.981,16 m²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чине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их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травни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покривач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у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добром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стању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као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витално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четинарско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листопадно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дрвеће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жбуње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Од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мобилијара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присутне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клупе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канте</a:t>
            </a:r>
            <a:r>
              <a:rPr lang="sr-Cyrl-R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sr-Latn-R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u="sng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Пројектно</a:t>
            </a:r>
            <a:r>
              <a:rPr lang="en-AU" u="sng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u="sng" dirty="0" err="1">
                <a:latin typeface="Calibri" panose="020F0502020204030204" pitchFamily="34" charset="0"/>
                <a:ea typeface="Times New Roman" panose="02020603050405020304" pitchFamily="18" charset="0"/>
              </a:rPr>
              <a:t>решење</a:t>
            </a:r>
            <a:endParaRPr lang="sr-Latn-RS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Пројектом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је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предвиђена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реконструкција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унапређење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постојећих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спортских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терена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постављањем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мултифункционалне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спортске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подлоге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и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то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r>
              <a:rPr lang="sr-Cyrl-R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терен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рукомет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903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m²,</a:t>
            </a:r>
            <a:r>
              <a:rPr lang="sr-Cyrl-R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терен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кошарку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420 m²</a:t>
            </a:r>
            <a:r>
              <a:rPr lang="sr-Cyrl-R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терен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одбојку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209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m².</a:t>
            </a:r>
            <a:r>
              <a:rPr lang="sr-Cyrl-R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Планирана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је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санација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постојећих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трибина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постављањем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нових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седишта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уградња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пратеће</a:t>
            </a:r>
            <a:r>
              <a:rPr lang="sr-Cyrl-R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спортске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опреме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У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оквиру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уређења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зелених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површина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предвиђено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је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орезивање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постојећих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стабала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садња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5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средњевисоких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четинара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2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лишћара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као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уградња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система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наводњавање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„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кап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кап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“.</a:t>
            </a:r>
            <a:endParaRPr lang="sr-Latn-R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Пројектом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је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предвиђена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замена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постојећег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система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осветљења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постављањем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нових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стубова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LED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рефлекторима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за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осветљење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спортских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Times New Roman" panose="02020603050405020304" pitchFamily="18" charset="0"/>
              </a:rPr>
              <a:t>терена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sr-Latn-R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Пројектом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је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предвиђено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задржавање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постојеће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сигнализације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у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зони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школе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постављање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недостајућег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знака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за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најаву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зоне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школе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обнова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хоризонталне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сигнализације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sr-Latn-R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sr-Latn-R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06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06" y="1321791"/>
            <a:ext cx="3542255" cy="46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903" y="1349735"/>
            <a:ext cx="3511454" cy="46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699" y="1321791"/>
            <a:ext cx="3511454" cy="468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2307" y="464695"/>
            <a:ext cx="6625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84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843" y="329784"/>
            <a:ext cx="68778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</a:t>
            </a:r>
            <a:endParaRPr lang="sr-Cyrl-RS" sz="2800" b="1" dirty="0" smtClean="0">
              <a:solidFill>
                <a:srgbClr val="002060"/>
              </a:solidFill>
            </a:endParaRPr>
          </a:p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408" y="329784"/>
            <a:ext cx="8545118" cy="61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82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20986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НОВОПРОЈЕКТОВАНО </a:t>
            </a:r>
            <a:endParaRPr lang="sr-Cyrl-RS" sz="2800" b="1" dirty="0">
              <a:solidFill>
                <a:srgbClr val="002060"/>
              </a:solidFill>
            </a:endParaRPr>
          </a:p>
          <a:p>
            <a:pPr lvl="0"/>
            <a:r>
              <a:rPr lang="sr-Cyrl-RS" sz="2800" b="1" dirty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557" y="209863"/>
            <a:ext cx="8554644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50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931" y="164892"/>
            <a:ext cx="12087069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u="sng" dirty="0">
                <a:ea typeface="Times New Roman" panose="02020603050405020304" pitchFamily="18" charset="0"/>
              </a:rPr>
              <a:t>ПОТПРОЈЕКАТ </a:t>
            </a:r>
            <a:r>
              <a:rPr lang="sr-Cyrl-RS" sz="2000" b="1" u="sng" dirty="0" smtClean="0">
                <a:ea typeface="Times New Roman" panose="02020603050405020304" pitchFamily="18" charset="0"/>
              </a:rPr>
              <a:t>7</a:t>
            </a:r>
            <a:r>
              <a:rPr lang="en-AU" sz="2000" b="1" u="sng" dirty="0" smtClean="0">
                <a:ea typeface="Times New Roman" panose="02020603050405020304" pitchFamily="18" charset="0"/>
              </a:rPr>
              <a:t>: </a:t>
            </a:r>
            <a:r>
              <a:rPr lang="sr-Cyrl-RS" sz="800" b="1" u="sng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/>
            </a:r>
            <a:br>
              <a:rPr lang="sr-Cyrl-RS" sz="800" b="1" u="sng" dirty="0" smtClean="0">
                <a:solidFill>
                  <a:srgbClr val="002060"/>
                </a:solidFill>
                <a:ea typeface="Times New Roman" panose="02020603050405020304" pitchFamily="18" charset="0"/>
              </a:rPr>
            </a:br>
            <a:r>
              <a:rPr lang="en-AU" sz="2500" b="1" u="sng" dirty="0" smtClean="0">
                <a:solidFill>
                  <a:srgbClr val="002060"/>
                </a:solidFill>
              </a:rPr>
              <a:t>ПАРТЕРНО УРЕЂЕЊЕ У НАСЕЉЕНОМ МЕСТУ БОКА НА КП 877, 876, 875/5,  875/8 И 875/9 КО БОКА</a:t>
            </a:r>
            <a:endParaRPr lang="sr-Cyrl-RS" sz="2000" b="1" u="sng" dirty="0" smtClean="0">
              <a:solidFill>
                <a:srgbClr val="002060"/>
              </a:solidFill>
            </a:endParaRPr>
          </a:p>
          <a:p>
            <a:pPr algn="just"/>
            <a:r>
              <a:rPr lang="en-AU" dirty="0" smtClean="0"/>
              <a:t>Пројекат </a:t>
            </a:r>
            <a:r>
              <a:rPr lang="en-AU" dirty="0" err="1" smtClean="0"/>
              <a:t>обухвата</a:t>
            </a:r>
            <a:r>
              <a:rPr lang="en-AU" dirty="0" smtClean="0"/>
              <a:t> </a:t>
            </a:r>
            <a:r>
              <a:rPr lang="en-AU" dirty="0" err="1" smtClean="0"/>
              <a:t>реконструкцију</a:t>
            </a:r>
            <a:r>
              <a:rPr lang="en-AU" dirty="0" smtClean="0"/>
              <a:t> </a:t>
            </a:r>
            <a:r>
              <a:rPr lang="en-AU" dirty="0" err="1" smtClean="0"/>
              <a:t>партерног</a:t>
            </a:r>
            <a:r>
              <a:rPr lang="en-AU" dirty="0" smtClean="0"/>
              <a:t> </a:t>
            </a:r>
            <a:r>
              <a:rPr lang="en-AU" dirty="0" err="1" smtClean="0"/>
              <a:t>уређења</a:t>
            </a:r>
            <a:r>
              <a:rPr lang="en-AU" dirty="0" smtClean="0"/>
              <a:t> и </a:t>
            </a:r>
            <a:r>
              <a:rPr lang="en-AU" dirty="0" err="1" smtClean="0"/>
              <a:t>спортских</a:t>
            </a:r>
            <a:r>
              <a:rPr lang="en-AU" dirty="0" smtClean="0"/>
              <a:t> </a:t>
            </a:r>
            <a:r>
              <a:rPr lang="en-AU" dirty="0" err="1" smtClean="0"/>
              <a:t>терена</a:t>
            </a:r>
            <a:r>
              <a:rPr lang="en-AU" dirty="0" smtClean="0"/>
              <a:t> у </a:t>
            </a:r>
            <a:r>
              <a:rPr lang="en-AU" dirty="0" err="1" smtClean="0"/>
              <a:t>дворишту</a:t>
            </a:r>
            <a:r>
              <a:rPr lang="en-AU" dirty="0" smtClean="0"/>
              <a:t> </a:t>
            </a:r>
            <a:r>
              <a:rPr lang="en-AU" dirty="0" err="1" smtClean="0"/>
              <a:t>основне</a:t>
            </a:r>
            <a:r>
              <a:rPr lang="en-AU" dirty="0" smtClean="0"/>
              <a:t> </a:t>
            </a:r>
            <a:r>
              <a:rPr lang="en-AU" dirty="0" err="1" smtClean="0"/>
              <a:t>школе</a:t>
            </a:r>
            <a:r>
              <a:rPr lang="en-AU" dirty="0" smtClean="0"/>
              <a:t>  „</a:t>
            </a:r>
            <a:r>
              <a:rPr lang="en-AU" dirty="0" err="1" smtClean="0"/>
              <a:t>Жарко</a:t>
            </a:r>
            <a:r>
              <a:rPr lang="en-AU" dirty="0" smtClean="0"/>
              <a:t> </a:t>
            </a:r>
            <a:r>
              <a:rPr lang="en-AU" dirty="0" err="1" smtClean="0"/>
              <a:t>Зрењанин</a:t>
            </a:r>
            <a:r>
              <a:rPr lang="en-AU" dirty="0" smtClean="0"/>
              <a:t>“ у </a:t>
            </a:r>
            <a:r>
              <a:rPr lang="en-AU" dirty="0" err="1" smtClean="0"/>
              <a:t>насељеном</a:t>
            </a:r>
            <a:r>
              <a:rPr lang="en-AU" dirty="0" smtClean="0"/>
              <a:t> </a:t>
            </a:r>
            <a:r>
              <a:rPr lang="en-AU" dirty="0" err="1" smtClean="0"/>
              <a:t>месту</a:t>
            </a:r>
            <a:r>
              <a:rPr lang="en-AU" dirty="0" smtClean="0"/>
              <a:t> </a:t>
            </a:r>
            <a:r>
              <a:rPr lang="en-AU" dirty="0" err="1" smtClean="0"/>
              <a:t>Бока</a:t>
            </a:r>
            <a:r>
              <a:rPr lang="en-AU" dirty="0" smtClean="0"/>
              <a:t>, </a:t>
            </a:r>
            <a:r>
              <a:rPr lang="en-AU" dirty="0" err="1" smtClean="0"/>
              <a:t>изградњу</a:t>
            </a:r>
            <a:r>
              <a:rPr lang="en-AU" dirty="0" smtClean="0"/>
              <a:t> </a:t>
            </a:r>
            <a:r>
              <a:rPr lang="en-AU" dirty="0" err="1" smtClean="0"/>
              <a:t>терена</a:t>
            </a:r>
            <a:r>
              <a:rPr lang="en-AU" dirty="0" smtClean="0"/>
              <a:t> </a:t>
            </a:r>
            <a:r>
              <a:rPr lang="en-AU" dirty="0" err="1" smtClean="0"/>
              <a:t>са</a:t>
            </a:r>
            <a:r>
              <a:rPr lang="en-AU" dirty="0" smtClean="0"/>
              <a:t> </a:t>
            </a:r>
            <a:r>
              <a:rPr lang="en-AU" dirty="0" err="1" smtClean="0"/>
              <a:t>мултифункционалном</a:t>
            </a:r>
            <a:r>
              <a:rPr lang="en-AU" dirty="0" smtClean="0"/>
              <a:t> </a:t>
            </a:r>
            <a:r>
              <a:rPr lang="en-AU" dirty="0" err="1" smtClean="0"/>
              <a:t>спортском</a:t>
            </a:r>
            <a:r>
              <a:rPr lang="en-AU" dirty="0" smtClean="0"/>
              <a:t> </a:t>
            </a:r>
            <a:r>
              <a:rPr lang="en-AU" dirty="0" err="1" smtClean="0"/>
              <a:t>подлогом</a:t>
            </a:r>
            <a:r>
              <a:rPr lang="en-AU" dirty="0" smtClean="0"/>
              <a:t>, </a:t>
            </a:r>
            <a:r>
              <a:rPr lang="en-AU" dirty="0" err="1" smtClean="0"/>
              <a:t>уређење</a:t>
            </a:r>
            <a:r>
              <a:rPr lang="en-AU" dirty="0" smtClean="0"/>
              <a:t> </a:t>
            </a:r>
            <a:r>
              <a:rPr lang="en-AU" dirty="0" err="1" smtClean="0"/>
              <a:t>зелених</a:t>
            </a:r>
            <a:r>
              <a:rPr lang="en-AU" dirty="0" smtClean="0"/>
              <a:t> површина </a:t>
            </a:r>
            <a:r>
              <a:rPr lang="en-AU" dirty="0" err="1" smtClean="0"/>
              <a:t>са</a:t>
            </a:r>
            <a:r>
              <a:rPr lang="en-AU" dirty="0" smtClean="0"/>
              <a:t> </a:t>
            </a:r>
            <a:r>
              <a:rPr lang="en-AU" dirty="0" err="1" smtClean="0"/>
              <a:t>садњом</a:t>
            </a:r>
            <a:r>
              <a:rPr lang="en-AU" dirty="0" smtClean="0"/>
              <a:t> </a:t>
            </a:r>
            <a:r>
              <a:rPr lang="en-AU" dirty="0" err="1" smtClean="0"/>
              <a:t>новог</a:t>
            </a:r>
            <a:r>
              <a:rPr lang="en-AU" dirty="0" smtClean="0"/>
              <a:t> </a:t>
            </a:r>
            <a:r>
              <a:rPr lang="en-AU" dirty="0" err="1" smtClean="0"/>
              <a:t>зеленила</a:t>
            </a:r>
            <a:r>
              <a:rPr lang="en-AU" dirty="0" smtClean="0"/>
              <a:t>, </a:t>
            </a:r>
            <a:r>
              <a:rPr lang="en-AU" dirty="0" err="1" smtClean="0"/>
              <a:t>постављање</a:t>
            </a:r>
            <a:r>
              <a:rPr lang="en-AU" dirty="0" smtClean="0"/>
              <a:t> </a:t>
            </a:r>
            <a:r>
              <a:rPr lang="en-AU" dirty="0" err="1" smtClean="0"/>
              <a:t>система</a:t>
            </a:r>
            <a:r>
              <a:rPr lang="en-AU" dirty="0" smtClean="0"/>
              <a:t> </a:t>
            </a:r>
            <a:r>
              <a:rPr lang="en-AU" dirty="0" err="1" smtClean="0"/>
              <a:t>за</a:t>
            </a:r>
            <a:r>
              <a:rPr lang="en-AU" dirty="0" smtClean="0"/>
              <a:t> </a:t>
            </a:r>
            <a:r>
              <a:rPr lang="en-AU" dirty="0" err="1" smtClean="0"/>
              <a:t>наводњавање</a:t>
            </a:r>
            <a:r>
              <a:rPr lang="en-AU" dirty="0" smtClean="0"/>
              <a:t> и </a:t>
            </a:r>
            <a:r>
              <a:rPr lang="en-AU" dirty="0" err="1" smtClean="0"/>
              <a:t>изградњу</a:t>
            </a:r>
            <a:r>
              <a:rPr lang="en-AU" dirty="0" smtClean="0"/>
              <a:t> </a:t>
            </a:r>
            <a:r>
              <a:rPr lang="en-AU" dirty="0" err="1" smtClean="0"/>
              <a:t>новог</a:t>
            </a:r>
            <a:r>
              <a:rPr lang="en-AU" dirty="0" smtClean="0"/>
              <a:t> </a:t>
            </a:r>
            <a:r>
              <a:rPr lang="en-AU" dirty="0" err="1" smtClean="0"/>
              <a:t>система</a:t>
            </a:r>
            <a:r>
              <a:rPr lang="en-AU" dirty="0" smtClean="0"/>
              <a:t> </a:t>
            </a:r>
            <a:r>
              <a:rPr lang="en-AU" dirty="0" err="1" smtClean="0"/>
              <a:t>спољашњег</a:t>
            </a:r>
            <a:r>
              <a:rPr lang="en-AU" dirty="0" smtClean="0"/>
              <a:t> </a:t>
            </a:r>
            <a:r>
              <a:rPr lang="en-AU" dirty="0" err="1" smtClean="0"/>
              <a:t>осветљења</a:t>
            </a:r>
            <a:r>
              <a:rPr lang="en-AU" dirty="0" smtClean="0"/>
              <a:t> на КП 877, 876, 875/5, 875/8 и 875/9 КО </a:t>
            </a:r>
            <a:r>
              <a:rPr lang="en-AU" dirty="0" err="1" smtClean="0"/>
              <a:t>Бока</a:t>
            </a:r>
            <a:r>
              <a:rPr lang="en-AU" dirty="0" smtClean="0"/>
              <a:t>. </a:t>
            </a:r>
            <a:endParaRPr lang="sr-Latn-RS" dirty="0" smtClean="0"/>
          </a:p>
          <a:p>
            <a:pPr algn="just"/>
            <a:r>
              <a:rPr lang="en-AU" dirty="0"/>
              <a:t> </a:t>
            </a:r>
            <a:endParaRPr lang="sr-Latn-RS" dirty="0"/>
          </a:p>
          <a:p>
            <a:pPr algn="just"/>
            <a:r>
              <a:rPr lang="en-AU" u="sng" dirty="0" err="1" smtClean="0"/>
              <a:t>Постојеће</a:t>
            </a:r>
            <a:r>
              <a:rPr lang="en-AU" u="sng" dirty="0" smtClean="0"/>
              <a:t> </a:t>
            </a:r>
            <a:r>
              <a:rPr lang="en-AU" u="sng" dirty="0" err="1"/>
              <a:t>стање</a:t>
            </a:r>
            <a:endParaRPr lang="sr-Latn-RS" u="sng" dirty="0"/>
          </a:p>
          <a:p>
            <a:pPr algn="just"/>
            <a:r>
              <a:rPr lang="en-AU" dirty="0" err="1"/>
              <a:t>Предметна</a:t>
            </a:r>
            <a:r>
              <a:rPr lang="en-AU" dirty="0"/>
              <a:t> </a:t>
            </a:r>
            <a:r>
              <a:rPr lang="en-AU" dirty="0" err="1"/>
              <a:t>локација</a:t>
            </a:r>
            <a:r>
              <a:rPr lang="en-AU" dirty="0"/>
              <a:t> </a:t>
            </a:r>
            <a:r>
              <a:rPr lang="en-AU" dirty="0" err="1"/>
              <a:t>налази</a:t>
            </a:r>
            <a:r>
              <a:rPr lang="en-AU" dirty="0"/>
              <a:t> </a:t>
            </a:r>
            <a:r>
              <a:rPr lang="en-AU" dirty="0" err="1"/>
              <a:t>се</a:t>
            </a:r>
            <a:r>
              <a:rPr lang="en-AU" dirty="0"/>
              <a:t> у </a:t>
            </a:r>
            <a:r>
              <a:rPr lang="en-AU" dirty="0" err="1"/>
              <a:t>дворишту</a:t>
            </a:r>
            <a:r>
              <a:rPr lang="en-AU" dirty="0"/>
              <a:t> </a:t>
            </a:r>
            <a:r>
              <a:rPr lang="en-AU" dirty="0" err="1"/>
              <a:t>основне</a:t>
            </a:r>
            <a:r>
              <a:rPr lang="en-AU" dirty="0"/>
              <a:t> </a:t>
            </a:r>
            <a:r>
              <a:rPr lang="en-AU" dirty="0" err="1"/>
              <a:t>школе</a:t>
            </a:r>
            <a:r>
              <a:rPr lang="en-AU" dirty="0"/>
              <a:t> „</a:t>
            </a:r>
            <a:r>
              <a:rPr lang="en-AU" dirty="0" err="1"/>
              <a:t>Жарко</a:t>
            </a:r>
            <a:r>
              <a:rPr lang="en-AU" dirty="0"/>
              <a:t> </a:t>
            </a:r>
            <a:r>
              <a:rPr lang="en-AU" dirty="0" err="1"/>
              <a:t>Зрењанин</a:t>
            </a:r>
            <a:r>
              <a:rPr lang="en-AU" dirty="0" smtClean="0"/>
              <a:t>“. </a:t>
            </a:r>
            <a:r>
              <a:rPr lang="en-AU" dirty="0" err="1"/>
              <a:t>Парцеле</a:t>
            </a:r>
            <a:r>
              <a:rPr lang="en-AU" dirty="0"/>
              <a:t> </a:t>
            </a:r>
            <a:r>
              <a:rPr lang="en-AU" dirty="0" err="1"/>
              <a:t>су</a:t>
            </a:r>
            <a:r>
              <a:rPr lang="en-AU" dirty="0"/>
              <a:t> </a:t>
            </a:r>
            <a:r>
              <a:rPr lang="en-AU" dirty="0" err="1"/>
              <a:t>правилног</a:t>
            </a:r>
            <a:r>
              <a:rPr lang="en-AU" dirty="0"/>
              <a:t> </a:t>
            </a:r>
            <a:r>
              <a:rPr lang="en-AU" dirty="0" err="1"/>
              <a:t>облика</a:t>
            </a:r>
            <a:r>
              <a:rPr lang="en-AU" dirty="0"/>
              <a:t> </a:t>
            </a:r>
            <a:r>
              <a:rPr lang="en-AU" dirty="0" err="1"/>
              <a:t>укупне</a:t>
            </a:r>
            <a:r>
              <a:rPr lang="en-AU" dirty="0"/>
              <a:t> </a:t>
            </a:r>
            <a:r>
              <a:rPr lang="en-AU" dirty="0" err="1"/>
              <a:t>површине</a:t>
            </a:r>
            <a:r>
              <a:rPr lang="en-AU" dirty="0"/>
              <a:t> </a:t>
            </a:r>
            <a:r>
              <a:rPr lang="en-AU" dirty="0" err="1"/>
              <a:t>око</a:t>
            </a:r>
            <a:r>
              <a:rPr lang="en-AU" dirty="0"/>
              <a:t> 4.606 m² и </a:t>
            </a:r>
            <a:r>
              <a:rPr lang="en-AU" dirty="0" err="1"/>
              <a:t>налазе</a:t>
            </a:r>
            <a:r>
              <a:rPr lang="en-AU" dirty="0"/>
              <a:t> </a:t>
            </a:r>
            <a:r>
              <a:rPr lang="en-AU" dirty="0" err="1"/>
              <a:t>се</a:t>
            </a:r>
            <a:r>
              <a:rPr lang="en-AU" dirty="0"/>
              <a:t> у </a:t>
            </a:r>
            <a:r>
              <a:rPr lang="en-AU" dirty="0" err="1"/>
              <a:t>центру</a:t>
            </a:r>
            <a:r>
              <a:rPr lang="en-AU" dirty="0"/>
              <a:t> </a:t>
            </a:r>
            <a:r>
              <a:rPr lang="en-AU" dirty="0" err="1"/>
              <a:t>насеља</a:t>
            </a:r>
            <a:r>
              <a:rPr lang="en-AU" dirty="0"/>
              <a:t> </a:t>
            </a:r>
            <a:r>
              <a:rPr lang="en-AU" dirty="0" err="1"/>
              <a:t>са</a:t>
            </a:r>
            <a:r>
              <a:rPr lang="en-AU" dirty="0"/>
              <a:t> </a:t>
            </a:r>
            <a:r>
              <a:rPr lang="en-AU" dirty="0" err="1"/>
              <a:t>приступом</a:t>
            </a:r>
            <a:r>
              <a:rPr lang="en-AU" dirty="0"/>
              <a:t> </a:t>
            </a:r>
            <a:r>
              <a:rPr lang="en-AU" dirty="0" err="1"/>
              <a:t>јавној</a:t>
            </a:r>
            <a:r>
              <a:rPr lang="en-AU" dirty="0"/>
              <a:t> </a:t>
            </a:r>
            <a:r>
              <a:rPr lang="en-AU" dirty="0" err="1"/>
              <a:t>саобраћајници</a:t>
            </a:r>
            <a:r>
              <a:rPr lang="en-AU" dirty="0"/>
              <a:t>. На </a:t>
            </a:r>
            <a:r>
              <a:rPr lang="en-AU" dirty="0" err="1"/>
              <a:t>локацији</a:t>
            </a:r>
            <a:r>
              <a:rPr lang="en-AU" dirty="0"/>
              <a:t> </a:t>
            </a:r>
            <a:r>
              <a:rPr lang="en-AU" dirty="0" err="1"/>
              <a:t>се</a:t>
            </a:r>
            <a:r>
              <a:rPr lang="en-AU" dirty="0"/>
              <a:t> </a:t>
            </a:r>
            <a:r>
              <a:rPr lang="en-AU" dirty="0" err="1"/>
              <a:t>налази</a:t>
            </a:r>
            <a:r>
              <a:rPr lang="en-AU" dirty="0"/>
              <a:t> </a:t>
            </a:r>
            <a:r>
              <a:rPr lang="en-AU" dirty="0" err="1"/>
              <a:t>школски</a:t>
            </a:r>
            <a:r>
              <a:rPr lang="en-AU" dirty="0"/>
              <a:t> </a:t>
            </a:r>
            <a:r>
              <a:rPr lang="en-AU" dirty="0" err="1"/>
              <a:t>објекат</a:t>
            </a:r>
            <a:r>
              <a:rPr lang="en-AU" dirty="0"/>
              <a:t> </a:t>
            </a:r>
            <a:r>
              <a:rPr lang="en-AU" dirty="0" err="1"/>
              <a:t>са</a:t>
            </a:r>
            <a:r>
              <a:rPr lang="en-AU" dirty="0"/>
              <a:t> </a:t>
            </a:r>
            <a:r>
              <a:rPr lang="en-AU" dirty="0" err="1"/>
              <a:t>бетонским</a:t>
            </a:r>
            <a:r>
              <a:rPr lang="en-AU" dirty="0"/>
              <a:t> </a:t>
            </a:r>
            <a:r>
              <a:rPr lang="en-AU" dirty="0" err="1"/>
              <a:t>приступним</a:t>
            </a:r>
            <a:r>
              <a:rPr lang="en-AU" dirty="0"/>
              <a:t> </a:t>
            </a:r>
            <a:r>
              <a:rPr lang="en-AU" dirty="0" err="1"/>
              <a:t>стазама</a:t>
            </a:r>
            <a:r>
              <a:rPr lang="en-AU" dirty="0"/>
              <a:t>, </a:t>
            </a:r>
            <a:r>
              <a:rPr lang="en-AU" dirty="0" err="1"/>
              <a:t>као</a:t>
            </a:r>
            <a:r>
              <a:rPr lang="en-AU" dirty="0"/>
              <a:t> и </a:t>
            </a:r>
            <a:r>
              <a:rPr lang="en-AU" dirty="0" err="1"/>
              <a:t>постојећи</a:t>
            </a:r>
            <a:r>
              <a:rPr lang="en-AU" dirty="0"/>
              <a:t> </a:t>
            </a:r>
            <a:r>
              <a:rPr lang="en-AU" dirty="0" err="1"/>
              <a:t>спортски</a:t>
            </a:r>
            <a:r>
              <a:rPr lang="en-AU" dirty="0"/>
              <a:t> </a:t>
            </a:r>
            <a:r>
              <a:rPr lang="en-AU" dirty="0" err="1"/>
              <a:t>терени</a:t>
            </a:r>
            <a:r>
              <a:rPr lang="en-AU" dirty="0"/>
              <a:t> </a:t>
            </a:r>
            <a:r>
              <a:rPr lang="en-AU" dirty="0" err="1"/>
              <a:t>са</a:t>
            </a:r>
            <a:r>
              <a:rPr lang="en-AU" dirty="0"/>
              <a:t> </a:t>
            </a:r>
            <a:r>
              <a:rPr lang="en-AU" dirty="0" err="1"/>
              <a:t>трибинама</a:t>
            </a:r>
            <a:r>
              <a:rPr lang="en-AU" dirty="0"/>
              <a:t> и </a:t>
            </a:r>
            <a:r>
              <a:rPr lang="en-AU" dirty="0" err="1"/>
              <a:t>чесмом</a:t>
            </a:r>
            <a:r>
              <a:rPr lang="en-AU" dirty="0"/>
              <a:t>. Зелене </a:t>
            </a:r>
            <a:r>
              <a:rPr lang="en-AU" dirty="0" err="1"/>
              <a:t>површине</a:t>
            </a:r>
            <a:r>
              <a:rPr lang="en-AU" dirty="0"/>
              <a:t> </a:t>
            </a:r>
            <a:r>
              <a:rPr lang="en-AU" dirty="0" err="1"/>
              <a:t>заузимају</a:t>
            </a:r>
            <a:r>
              <a:rPr lang="en-AU" dirty="0"/>
              <a:t> </a:t>
            </a:r>
            <a:r>
              <a:rPr lang="en-AU" dirty="0" err="1"/>
              <a:t>око</a:t>
            </a:r>
            <a:r>
              <a:rPr lang="en-AU" dirty="0"/>
              <a:t> 2.172 m² и </a:t>
            </a:r>
            <a:r>
              <a:rPr lang="en-AU" dirty="0" err="1"/>
              <a:t>чине</a:t>
            </a:r>
            <a:r>
              <a:rPr lang="en-AU" dirty="0"/>
              <a:t> </a:t>
            </a:r>
            <a:r>
              <a:rPr lang="en-AU" dirty="0" err="1"/>
              <a:t>их</a:t>
            </a:r>
            <a:r>
              <a:rPr lang="en-AU" dirty="0"/>
              <a:t> </a:t>
            </a:r>
            <a:r>
              <a:rPr lang="en-AU" dirty="0" err="1"/>
              <a:t>травни</a:t>
            </a:r>
            <a:r>
              <a:rPr lang="en-AU" dirty="0"/>
              <a:t> </a:t>
            </a:r>
            <a:r>
              <a:rPr lang="en-AU" dirty="0" err="1"/>
              <a:t>покривач</a:t>
            </a:r>
            <a:r>
              <a:rPr lang="en-AU" dirty="0"/>
              <a:t> и </a:t>
            </a:r>
            <a:r>
              <a:rPr lang="en-AU" dirty="0" err="1"/>
              <a:t>витално</a:t>
            </a:r>
            <a:r>
              <a:rPr lang="en-AU" dirty="0"/>
              <a:t> </a:t>
            </a:r>
            <a:r>
              <a:rPr lang="en-AU" dirty="0" err="1"/>
              <a:t>четинарско</a:t>
            </a:r>
            <a:r>
              <a:rPr lang="en-AU" dirty="0"/>
              <a:t> и </a:t>
            </a:r>
            <a:r>
              <a:rPr lang="en-AU" dirty="0" err="1"/>
              <a:t>листопадно</a:t>
            </a:r>
            <a:r>
              <a:rPr lang="en-AU" dirty="0"/>
              <a:t> </a:t>
            </a:r>
            <a:r>
              <a:rPr lang="en-AU" dirty="0" err="1"/>
              <a:t>дрвеће</a:t>
            </a:r>
            <a:r>
              <a:rPr lang="en-AU" dirty="0"/>
              <a:t>. </a:t>
            </a:r>
            <a:r>
              <a:rPr lang="en-AU" dirty="0" err="1"/>
              <a:t>Постојећа</a:t>
            </a:r>
            <a:r>
              <a:rPr lang="en-AU" dirty="0"/>
              <a:t> </a:t>
            </a:r>
            <a:r>
              <a:rPr lang="en-AU" dirty="0" err="1"/>
              <a:t>стабла</a:t>
            </a:r>
            <a:r>
              <a:rPr lang="en-AU" dirty="0"/>
              <a:t> </a:t>
            </a:r>
            <a:r>
              <a:rPr lang="en-AU" dirty="0" err="1"/>
              <a:t>се</a:t>
            </a:r>
            <a:r>
              <a:rPr lang="en-AU" dirty="0"/>
              <a:t> </a:t>
            </a:r>
            <a:r>
              <a:rPr lang="en-AU" dirty="0" err="1"/>
              <a:t>задржавају</a:t>
            </a:r>
            <a:r>
              <a:rPr lang="en-AU" dirty="0"/>
              <a:t> и </a:t>
            </a:r>
            <a:r>
              <a:rPr lang="en-AU" dirty="0" err="1"/>
              <a:t>уклапају</a:t>
            </a:r>
            <a:r>
              <a:rPr lang="en-AU" dirty="0"/>
              <a:t> у </a:t>
            </a:r>
            <a:r>
              <a:rPr lang="en-AU" dirty="0" err="1"/>
              <a:t>пројектовано</a:t>
            </a:r>
            <a:r>
              <a:rPr lang="en-AU" dirty="0"/>
              <a:t> </a:t>
            </a:r>
            <a:r>
              <a:rPr lang="en-AU" dirty="0" err="1" smtClean="0"/>
              <a:t>решење</a:t>
            </a:r>
            <a:r>
              <a:rPr lang="en-AU" dirty="0" smtClean="0"/>
              <a:t>.</a:t>
            </a:r>
            <a:r>
              <a:rPr lang="sr-Cyrl-RS" dirty="0" smtClean="0"/>
              <a:t> </a:t>
            </a:r>
            <a:r>
              <a:rPr lang="en-AU" dirty="0" smtClean="0"/>
              <a:t>На </a:t>
            </a:r>
            <a:r>
              <a:rPr lang="en-AU" dirty="0" err="1"/>
              <a:t>теренима</a:t>
            </a:r>
            <a:r>
              <a:rPr lang="en-AU" dirty="0"/>
              <a:t> </a:t>
            </a:r>
            <a:r>
              <a:rPr lang="en-AU" dirty="0" err="1"/>
              <a:t>постоје</a:t>
            </a:r>
            <a:r>
              <a:rPr lang="en-AU" dirty="0"/>
              <a:t> </a:t>
            </a:r>
            <a:r>
              <a:rPr lang="en-AU" dirty="0" err="1"/>
              <a:t>стубови</a:t>
            </a:r>
            <a:r>
              <a:rPr lang="en-AU" dirty="0"/>
              <a:t> </a:t>
            </a:r>
            <a:r>
              <a:rPr lang="en-AU" dirty="0" err="1"/>
              <a:t>са</a:t>
            </a:r>
            <a:r>
              <a:rPr lang="en-AU" dirty="0"/>
              <a:t> </a:t>
            </a:r>
            <a:r>
              <a:rPr lang="en-AU" dirty="0" err="1" smtClean="0"/>
              <a:t>расветом</a:t>
            </a:r>
            <a:r>
              <a:rPr lang="en-AU" dirty="0" smtClean="0"/>
              <a:t>, </a:t>
            </a:r>
            <a:r>
              <a:rPr lang="en-AU" dirty="0" err="1"/>
              <a:t>који</a:t>
            </a:r>
            <a:r>
              <a:rPr lang="en-AU" dirty="0"/>
              <a:t> </a:t>
            </a:r>
            <a:r>
              <a:rPr lang="en-AU" dirty="0" err="1"/>
              <a:t>не</a:t>
            </a:r>
            <a:r>
              <a:rPr lang="en-AU" dirty="0"/>
              <a:t> </a:t>
            </a:r>
            <a:r>
              <a:rPr lang="en-AU" dirty="0" err="1"/>
              <a:t>обезбеђују</a:t>
            </a:r>
            <a:r>
              <a:rPr lang="en-AU" dirty="0"/>
              <a:t> </a:t>
            </a:r>
            <a:r>
              <a:rPr lang="en-AU" dirty="0" err="1"/>
              <a:t>довољан</a:t>
            </a:r>
            <a:r>
              <a:rPr lang="en-AU" dirty="0"/>
              <a:t> </a:t>
            </a:r>
            <a:r>
              <a:rPr lang="en-AU" dirty="0" err="1"/>
              <a:t>ниво</a:t>
            </a:r>
            <a:r>
              <a:rPr lang="en-AU" dirty="0"/>
              <a:t> </a:t>
            </a:r>
            <a:r>
              <a:rPr lang="en-AU" dirty="0" err="1"/>
              <a:t>осветљења</a:t>
            </a:r>
            <a:r>
              <a:rPr lang="en-AU" dirty="0"/>
              <a:t>. </a:t>
            </a:r>
            <a:endParaRPr lang="sr-Latn-RS" dirty="0"/>
          </a:p>
          <a:p>
            <a:pPr algn="just"/>
            <a:r>
              <a:rPr lang="en-AU" u="sng" dirty="0" err="1"/>
              <a:t>Пројектно</a:t>
            </a:r>
            <a:r>
              <a:rPr lang="en-AU" u="sng" dirty="0"/>
              <a:t> </a:t>
            </a:r>
            <a:r>
              <a:rPr lang="en-AU" u="sng" dirty="0" err="1"/>
              <a:t>решење</a:t>
            </a:r>
            <a:endParaRPr lang="sr-Latn-RS" u="sng" dirty="0"/>
          </a:p>
          <a:p>
            <a:pPr algn="just"/>
            <a:r>
              <a:rPr lang="en-AU" dirty="0"/>
              <a:t>Пројектом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предвиђена</a:t>
            </a:r>
            <a:r>
              <a:rPr lang="en-AU" dirty="0"/>
              <a:t> </a:t>
            </a:r>
            <a:r>
              <a:rPr lang="en-AU" dirty="0" err="1"/>
              <a:t>реконструкција</a:t>
            </a:r>
            <a:r>
              <a:rPr lang="en-AU" dirty="0"/>
              <a:t> </a:t>
            </a:r>
            <a:r>
              <a:rPr lang="en-AU" dirty="0" err="1"/>
              <a:t>спортских</a:t>
            </a:r>
            <a:r>
              <a:rPr lang="en-AU" dirty="0"/>
              <a:t> </a:t>
            </a:r>
            <a:r>
              <a:rPr lang="en-AU" dirty="0" err="1"/>
              <a:t>терена</a:t>
            </a:r>
            <a:r>
              <a:rPr lang="en-AU" dirty="0"/>
              <a:t> </a:t>
            </a:r>
            <a:r>
              <a:rPr lang="en-AU" dirty="0" err="1"/>
              <a:t>са</a:t>
            </a:r>
            <a:r>
              <a:rPr lang="en-AU" dirty="0"/>
              <a:t> </a:t>
            </a:r>
            <a:r>
              <a:rPr lang="en-AU" dirty="0" err="1"/>
              <a:t>постављањем</a:t>
            </a:r>
            <a:r>
              <a:rPr lang="en-AU" dirty="0"/>
              <a:t> </a:t>
            </a:r>
            <a:r>
              <a:rPr lang="en-AU" dirty="0" err="1"/>
              <a:t>мултифункционалне</a:t>
            </a:r>
            <a:r>
              <a:rPr lang="en-AU" dirty="0"/>
              <a:t> </a:t>
            </a:r>
            <a:r>
              <a:rPr lang="en-AU" dirty="0" err="1"/>
              <a:t>спортске</a:t>
            </a:r>
            <a:r>
              <a:rPr lang="en-AU" dirty="0"/>
              <a:t> </a:t>
            </a:r>
            <a:r>
              <a:rPr lang="en-AU" dirty="0" err="1"/>
              <a:t>подлоге</a:t>
            </a:r>
            <a:r>
              <a:rPr lang="en-AU" dirty="0"/>
              <a:t>, и </a:t>
            </a:r>
            <a:r>
              <a:rPr lang="en-AU" dirty="0" err="1"/>
              <a:t>то</a:t>
            </a:r>
            <a:r>
              <a:rPr lang="en-AU" dirty="0"/>
              <a:t>:</a:t>
            </a:r>
            <a:endParaRPr lang="sr-Latn-RS" dirty="0"/>
          </a:p>
          <a:p>
            <a:pPr lvl="0" algn="just"/>
            <a:r>
              <a:rPr lang="en-US" dirty="0" err="1"/>
              <a:t>кошаркашки</a:t>
            </a:r>
            <a:r>
              <a:rPr lang="en-US" dirty="0"/>
              <a:t> </a:t>
            </a:r>
            <a:r>
              <a:rPr lang="en-US" dirty="0" err="1"/>
              <a:t>терен</a:t>
            </a:r>
            <a:r>
              <a:rPr lang="en-US" dirty="0"/>
              <a:t> </a:t>
            </a:r>
            <a:r>
              <a:rPr lang="en-US" dirty="0" smtClean="0"/>
              <a:t>432 m²,</a:t>
            </a:r>
            <a:r>
              <a:rPr lang="sr-Cyrl-RS" dirty="0" smtClean="0"/>
              <a:t> </a:t>
            </a:r>
            <a:r>
              <a:rPr lang="en-US" dirty="0" err="1" smtClean="0"/>
              <a:t>рукометни</a:t>
            </a:r>
            <a:r>
              <a:rPr lang="en-US" dirty="0" smtClean="0"/>
              <a:t> </a:t>
            </a:r>
            <a:r>
              <a:rPr lang="en-US" dirty="0" err="1" smtClean="0"/>
              <a:t>терен</a:t>
            </a:r>
            <a:r>
              <a:rPr lang="en-US" dirty="0" smtClean="0"/>
              <a:t> </a:t>
            </a:r>
            <a:r>
              <a:rPr lang="en-US" dirty="0"/>
              <a:t>840 </a:t>
            </a:r>
            <a:r>
              <a:rPr lang="en-US" dirty="0" smtClean="0"/>
              <a:t>m²</a:t>
            </a:r>
            <a:r>
              <a:rPr lang="sr-Cyrl-RS" dirty="0" smtClean="0"/>
              <a:t> и </a:t>
            </a:r>
            <a:r>
              <a:rPr lang="en-US" dirty="0" err="1" smtClean="0"/>
              <a:t>терен</a:t>
            </a:r>
            <a:r>
              <a:rPr lang="en-US" dirty="0" smtClean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одбојку</a:t>
            </a:r>
            <a:r>
              <a:rPr lang="en-US" dirty="0"/>
              <a:t> – 210 </a:t>
            </a:r>
            <a:r>
              <a:rPr lang="en-US" dirty="0" smtClean="0"/>
              <a:t>m².</a:t>
            </a:r>
            <a:r>
              <a:rPr lang="sr-Cyrl-RS" dirty="0" smtClean="0"/>
              <a:t> </a:t>
            </a:r>
            <a:r>
              <a:rPr lang="en-AU" dirty="0" err="1" smtClean="0"/>
              <a:t>Планирана</a:t>
            </a:r>
            <a:r>
              <a:rPr lang="en-AU" dirty="0" smtClean="0"/>
              <a:t>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санација</a:t>
            </a:r>
            <a:r>
              <a:rPr lang="en-AU" dirty="0"/>
              <a:t> </a:t>
            </a:r>
            <a:r>
              <a:rPr lang="en-AU" dirty="0" err="1"/>
              <a:t>постојећих</a:t>
            </a:r>
            <a:r>
              <a:rPr lang="en-AU" dirty="0"/>
              <a:t> </a:t>
            </a:r>
            <a:r>
              <a:rPr lang="en-AU" dirty="0" err="1"/>
              <a:t>асфалтних</a:t>
            </a:r>
            <a:r>
              <a:rPr lang="en-AU" dirty="0"/>
              <a:t> површина, </a:t>
            </a:r>
            <a:r>
              <a:rPr lang="en-AU" dirty="0" err="1"/>
              <a:t>израда</a:t>
            </a:r>
            <a:r>
              <a:rPr lang="en-AU" dirty="0"/>
              <a:t> </a:t>
            </a:r>
            <a:r>
              <a:rPr lang="en-AU" dirty="0" err="1"/>
              <a:t>приступних</a:t>
            </a:r>
            <a:r>
              <a:rPr lang="en-AU" dirty="0"/>
              <a:t> </a:t>
            </a:r>
            <a:r>
              <a:rPr lang="en-AU" dirty="0" err="1"/>
              <a:t>стаза</a:t>
            </a:r>
            <a:r>
              <a:rPr lang="en-AU" dirty="0"/>
              <a:t> и </a:t>
            </a:r>
            <a:r>
              <a:rPr lang="en-AU" dirty="0" err="1"/>
              <a:t>платоа</a:t>
            </a:r>
            <a:r>
              <a:rPr lang="en-AU" dirty="0"/>
              <a:t>, </a:t>
            </a:r>
            <a:r>
              <a:rPr lang="en-AU" dirty="0" err="1"/>
              <a:t>као</a:t>
            </a:r>
            <a:r>
              <a:rPr lang="en-AU" dirty="0"/>
              <a:t> и </a:t>
            </a:r>
            <a:r>
              <a:rPr lang="en-AU" dirty="0" err="1"/>
              <a:t>уградња</a:t>
            </a:r>
            <a:r>
              <a:rPr lang="en-AU" dirty="0"/>
              <a:t> </a:t>
            </a:r>
            <a:r>
              <a:rPr lang="en-AU" dirty="0" err="1"/>
              <a:t>спортске</a:t>
            </a:r>
            <a:r>
              <a:rPr lang="en-AU" dirty="0"/>
              <a:t> </a:t>
            </a:r>
            <a:r>
              <a:rPr lang="en-AU" dirty="0" err="1"/>
              <a:t>опреме</a:t>
            </a:r>
            <a:r>
              <a:rPr lang="en-AU" dirty="0"/>
              <a:t> (</a:t>
            </a:r>
            <a:r>
              <a:rPr lang="en-AU" dirty="0" err="1"/>
              <a:t>кошаркашке</a:t>
            </a:r>
            <a:r>
              <a:rPr lang="en-AU" dirty="0"/>
              <a:t> </a:t>
            </a:r>
            <a:r>
              <a:rPr lang="en-AU" dirty="0" err="1"/>
              <a:t>конструкције</a:t>
            </a:r>
            <a:r>
              <a:rPr lang="en-AU" dirty="0"/>
              <a:t>, </a:t>
            </a:r>
            <a:r>
              <a:rPr lang="en-AU" dirty="0" err="1"/>
              <a:t>рукометни</a:t>
            </a:r>
            <a:r>
              <a:rPr lang="en-AU" dirty="0"/>
              <a:t> </a:t>
            </a:r>
            <a:r>
              <a:rPr lang="en-AU" dirty="0" err="1"/>
              <a:t>голови</a:t>
            </a:r>
            <a:r>
              <a:rPr lang="en-AU" dirty="0"/>
              <a:t>, </a:t>
            </a:r>
            <a:r>
              <a:rPr lang="en-AU" dirty="0" err="1"/>
              <a:t>конструкција</a:t>
            </a:r>
            <a:r>
              <a:rPr lang="en-AU" dirty="0"/>
              <a:t> </a:t>
            </a:r>
            <a:r>
              <a:rPr lang="en-AU" dirty="0" err="1"/>
              <a:t>за</a:t>
            </a:r>
            <a:r>
              <a:rPr lang="en-AU" dirty="0"/>
              <a:t> </a:t>
            </a:r>
            <a:r>
              <a:rPr lang="en-AU" dirty="0" err="1"/>
              <a:t>одбојку</a:t>
            </a:r>
            <a:r>
              <a:rPr lang="en-AU" dirty="0"/>
              <a:t>) и </a:t>
            </a:r>
            <a:r>
              <a:rPr lang="en-AU" dirty="0" err="1"/>
              <a:t>урбаног</a:t>
            </a:r>
            <a:r>
              <a:rPr lang="en-AU" dirty="0"/>
              <a:t> </a:t>
            </a:r>
            <a:r>
              <a:rPr lang="en-AU" dirty="0" err="1"/>
              <a:t>мобилијара</a:t>
            </a:r>
            <a:r>
              <a:rPr lang="en-AU" dirty="0"/>
              <a:t>. У </a:t>
            </a:r>
            <a:r>
              <a:rPr lang="en-AU" dirty="0" err="1"/>
              <a:t>оквиру</a:t>
            </a:r>
            <a:r>
              <a:rPr lang="en-AU" dirty="0"/>
              <a:t> </a:t>
            </a:r>
            <a:r>
              <a:rPr lang="en-AU" dirty="0" err="1"/>
              <a:t>уређења</a:t>
            </a:r>
            <a:r>
              <a:rPr lang="en-AU" dirty="0"/>
              <a:t> </a:t>
            </a:r>
            <a:r>
              <a:rPr lang="en-AU" dirty="0" err="1"/>
              <a:t>зелених</a:t>
            </a:r>
            <a:r>
              <a:rPr lang="en-AU" dirty="0"/>
              <a:t> површина </a:t>
            </a:r>
            <a:r>
              <a:rPr lang="en-AU" dirty="0" err="1"/>
              <a:t>планирана</a:t>
            </a:r>
            <a:r>
              <a:rPr lang="en-AU" dirty="0"/>
              <a:t>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садња</a:t>
            </a:r>
            <a:r>
              <a:rPr lang="en-AU" dirty="0"/>
              <a:t> </a:t>
            </a:r>
            <a:r>
              <a:rPr lang="en-AU" dirty="0" err="1"/>
              <a:t>новог</a:t>
            </a:r>
            <a:r>
              <a:rPr lang="en-AU" dirty="0"/>
              <a:t> </a:t>
            </a:r>
            <a:r>
              <a:rPr lang="en-AU" dirty="0" err="1"/>
              <a:t>зеленила</a:t>
            </a:r>
            <a:r>
              <a:rPr lang="en-AU" dirty="0"/>
              <a:t>, и </a:t>
            </a:r>
            <a:r>
              <a:rPr lang="en-AU" dirty="0" err="1"/>
              <a:t>то</a:t>
            </a:r>
            <a:r>
              <a:rPr lang="en-AU" dirty="0"/>
              <a:t> 3 </a:t>
            </a:r>
            <a:r>
              <a:rPr lang="en-AU" dirty="0" err="1"/>
              <a:t>средњевисока</a:t>
            </a:r>
            <a:r>
              <a:rPr lang="en-AU" dirty="0"/>
              <a:t> </a:t>
            </a:r>
            <a:r>
              <a:rPr lang="en-AU" dirty="0" err="1"/>
              <a:t>лишћара</a:t>
            </a:r>
            <a:r>
              <a:rPr lang="en-AU" dirty="0"/>
              <a:t>, 5 </a:t>
            </a:r>
            <a:r>
              <a:rPr lang="en-AU" dirty="0" err="1"/>
              <a:t>четинара</a:t>
            </a:r>
            <a:r>
              <a:rPr lang="en-AU" dirty="0"/>
              <a:t>, 10 </a:t>
            </a:r>
            <a:r>
              <a:rPr lang="en-AU" dirty="0" err="1"/>
              <a:t>зимзелених</a:t>
            </a:r>
            <a:r>
              <a:rPr lang="en-AU" dirty="0"/>
              <a:t> </a:t>
            </a:r>
            <a:r>
              <a:rPr lang="en-AU" dirty="0" err="1"/>
              <a:t>жбунастих</a:t>
            </a:r>
            <a:r>
              <a:rPr lang="en-AU" dirty="0"/>
              <a:t> </a:t>
            </a:r>
            <a:r>
              <a:rPr lang="en-AU" dirty="0" err="1"/>
              <a:t>врста</a:t>
            </a:r>
            <a:r>
              <a:rPr lang="en-AU" dirty="0"/>
              <a:t> и 5 </a:t>
            </a:r>
            <a:r>
              <a:rPr lang="en-AU" dirty="0" err="1"/>
              <a:t>четинарских</a:t>
            </a:r>
            <a:r>
              <a:rPr lang="en-AU" dirty="0"/>
              <a:t> </a:t>
            </a:r>
            <a:r>
              <a:rPr lang="en-AU" dirty="0" err="1"/>
              <a:t>жбуњева</a:t>
            </a:r>
            <a:r>
              <a:rPr lang="en-AU" dirty="0"/>
              <a:t>, </a:t>
            </a:r>
            <a:r>
              <a:rPr lang="en-AU" dirty="0" err="1"/>
              <a:t>као</a:t>
            </a:r>
            <a:r>
              <a:rPr lang="en-AU" dirty="0"/>
              <a:t> и </a:t>
            </a:r>
            <a:r>
              <a:rPr lang="en-AU" dirty="0" err="1"/>
              <a:t>постављање</a:t>
            </a:r>
            <a:r>
              <a:rPr lang="en-AU" dirty="0"/>
              <a:t> </a:t>
            </a:r>
            <a:r>
              <a:rPr lang="en-AU" dirty="0" err="1"/>
              <a:t>система</a:t>
            </a:r>
            <a:r>
              <a:rPr lang="en-AU" dirty="0"/>
              <a:t> </a:t>
            </a:r>
            <a:r>
              <a:rPr lang="en-AU" dirty="0" err="1"/>
              <a:t>за</a:t>
            </a:r>
            <a:r>
              <a:rPr lang="en-AU" dirty="0"/>
              <a:t> </a:t>
            </a:r>
            <a:r>
              <a:rPr lang="en-AU" dirty="0" err="1"/>
              <a:t>наводњавање</a:t>
            </a:r>
            <a:r>
              <a:rPr lang="en-AU" dirty="0"/>
              <a:t> „</a:t>
            </a:r>
            <a:r>
              <a:rPr lang="en-AU" dirty="0" err="1"/>
              <a:t>кап</a:t>
            </a:r>
            <a:r>
              <a:rPr lang="en-AU" dirty="0"/>
              <a:t> </a:t>
            </a:r>
            <a:r>
              <a:rPr lang="en-AU" dirty="0" err="1"/>
              <a:t>по</a:t>
            </a:r>
            <a:r>
              <a:rPr lang="en-AU" dirty="0"/>
              <a:t> </a:t>
            </a:r>
            <a:r>
              <a:rPr lang="en-AU" dirty="0" err="1"/>
              <a:t>кап</a:t>
            </a:r>
            <a:r>
              <a:rPr lang="en-AU" dirty="0"/>
              <a:t>“. </a:t>
            </a:r>
            <a:r>
              <a:rPr lang="en-AU" dirty="0" err="1"/>
              <a:t>Постојећи</a:t>
            </a:r>
            <a:r>
              <a:rPr lang="en-AU" dirty="0"/>
              <a:t> </a:t>
            </a:r>
            <a:r>
              <a:rPr lang="en-AU" dirty="0" err="1"/>
              <a:t>систем</a:t>
            </a:r>
            <a:r>
              <a:rPr lang="en-AU" dirty="0"/>
              <a:t> </a:t>
            </a:r>
            <a:r>
              <a:rPr lang="en-AU" dirty="0" err="1"/>
              <a:t>расвете</a:t>
            </a:r>
            <a:r>
              <a:rPr lang="en-AU" dirty="0"/>
              <a:t> </a:t>
            </a:r>
            <a:r>
              <a:rPr lang="en-AU" dirty="0" err="1"/>
              <a:t>се</a:t>
            </a:r>
            <a:r>
              <a:rPr lang="en-AU" dirty="0"/>
              <a:t> у </a:t>
            </a:r>
            <a:r>
              <a:rPr lang="en-AU" dirty="0" err="1"/>
              <a:t>потпуности</a:t>
            </a:r>
            <a:r>
              <a:rPr lang="en-AU" dirty="0"/>
              <a:t> </a:t>
            </a:r>
            <a:r>
              <a:rPr lang="en-AU" dirty="0" err="1"/>
              <a:t>замењује</a:t>
            </a:r>
            <a:r>
              <a:rPr lang="en-AU" dirty="0"/>
              <a:t> </a:t>
            </a:r>
            <a:r>
              <a:rPr lang="en-AU" dirty="0" err="1"/>
              <a:t>новим</a:t>
            </a:r>
            <a:r>
              <a:rPr lang="en-AU" dirty="0"/>
              <a:t>, </a:t>
            </a:r>
            <a:r>
              <a:rPr lang="en-AU" dirty="0" err="1"/>
              <a:t>постављањем</a:t>
            </a:r>
            <a:r>
              <a:rPr lang="en-AU" dirty="0"/>
              <a:t> 9 </a:t>
            </a:r>
            <a:r>
              <a:rPr lang="en-AU" dirty="0" err="1"/>
              <a:t>металних</a:t>
            </a:r>
            <a:r>
              <a:rPr lang="en-AU" dirty="0"/>
              <a:t> </a:t>
            </a:r>
            <a:r>
              <a:rPr lang="en-AU" dirty="0" err="1"/>
              <a:t>стубова</a:t>
            </a:r>
            <a:r>
              <a:rPr lang="en-AU" dirty="0"/>
              <a:t> </a:t>
            </a:r>
            <a:r>
              <a:rPr lang="en-AU" dirty="0" err="1"/>
              <a:t>висине</a:t>
            </a:r>
            <a:r>
              <a:rPr lang="en-AU" dirty="0"/>
              <a:t> 8 m </a:t>
            </a:r>
            <a:r>
              <a:rPr lang="en-AU" dirty="0" err="1"/>
              <a:t>са</a:t>
            </a:r>
            <a:r>
              <a:rPr lang="en-AU" dirty="0"/>
              <a:t> </a:t>
            </a:r>
            <a:r>
              <a:rPr lang="en-AU" dirty="0" err="1"/>
              <a:t>укупно</a:t>
            </a:r>
            <a:r>
              <a:rPr lang="en-AU" dirty="0"/>
              <a:t> 30 LED </a:t>
            </a:r>
            <a:r>
              <a:rPr lang="en-AU" dirty="0" err="1"/>
              <a:t>рефлектора</a:t>
            </a:r>
            <a:r>
              <a:rPr lang="en-AU" dirty="0"/>
              <a:t> </a:t>
            </a:r>
            <a:r>
              <a:rPr lang="en-AU" dirty="0" err="1"/>
              <a:t>за</a:t>
            </a:r>
            <a:r>
              <a:rPr lang="en-AU" dirty="0"/>
              <a:t> </a:t>
            </a:r>
            <a:r>
              <a:rPr lang="en-AU" dirty="0" err="1"/>
              <a:t>осветљење</a:t>
            </a:r>
            <a:r>
              <a:rPr lang="en-AU" dirty="0"/>
              <a:t> </a:t>
            </a:r>
            <a:r>
              <a:rPr lang="en-AU" dirty="0" err="1"/>
              <a:t>спортских</a:t>
            </a:r>
            <a:r>
              <a:rPr lang="en-AU" dirty="0"/>
              <a:t> </a:t>
            </a:r>
            <a:r>
              <a:rPr lang="en-AU" dirty="0" err="1"/>
              <a:t>терена</a:t>
            </a:r>
            <a:r>
              <a:rPr lang="en-AU" dirty="0" smtClean="0"/>
              <a:t>.</a:t>
            </a:r>
            <a:endParaRPr lang="sr-Latn-RS" sz="2500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67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853" y="389744"/>
            <a:ext cx="68928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53" y="1231379"/>
            <a:ext cx="5109317" cy="36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525" y="1265906"/>
            <a:ext cx="632061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94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765" y="374755"/>
            <a:ext cx="11512446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r-Cyrl-R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1.</a:t>
            </a: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РЕКОНСТРУКЦИЈА ПАРТЕРНОГ УРЕЂЕЊА СА ПРАТЕЋИМ ИНСТАЛАЦИЈАМА И ИЗГРАДЊА ДЕЧИЈЕГ ИГРАЛИШТА У НАСЕЉЕНОМ МЕСТУ НЕУЗИНА НА КП 7 КО НЕУЗИНА“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r-Cyrl-R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2.</a:t>
            </a: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РЕКОНСТРУКЦИЈА ПАРТЕРНОГ УРЕЂЕЊА СА ПРАТЕЋИМ ИНСТАЛАЦИЈАМА У НАСЕЉЕНОМ МЕСТУ ЈАРКОВАЦ НА КП 547 И 548 И ДЕЛОВИМА КП 545 И 546 КО ЈАРКОВАЦ“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r-Cyrl-R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3.</a:t>
            </a: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РЕКОНСТРУКЦИЈА ПАРТЕРНОГ УРЕЂЕЊА СА ПРАТЕЋИМ ИНСТАЛАЦИЈАМА И ИЗГРАДЊА ДЕЧИЈЕГ ИГРАЛИШТА У НАСЕЉЕНОМ МЕСТУ ШУРЈАН НА КП 249/1 КО ШУРЈАН“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r-Cyrl-R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4.</a:t>
            </a: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РЕКОНСТРУКЦИЈА ПАРТЕРНОГ УРЕЂЕЊА СА ПРАТЕЋИМ ИНСТАЛАЦИЈАМА И ИЗГРАДЊА ДЕЧИЈЕГ ИГРАЛИШТА У НАСЕЉЕНОМ МЕСТУ БАНАТСКА ДУБИЦА НА КП 1 КО БАНАТСКА ДУБИЦА“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r-Cyrl-R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5.</a:t>
            </a: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РЕКОНСТРУКЦИЈА ПАРТЕРНОГ УРЕЂЕЊА СА ПРАТЕЋИМ ИНСТАЛАЦИЈАМА И ИЗГРАДЊА ДЕЧИЈЕГ ИГРАЛИШТА У НАСЕЉЕНОМ МЕСТУ СУТЈЕСКА НА КП 840 И 841 КО СУТЈЕСКА“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r-Cyrl-R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6.</a:t>
            </a: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РЕКОНСТРУКЦИЈА ПАРТЕРНОГ УРЕЂЕЊА СА ПРАТЕЋИМ ИНСТАЛАЦИЈАМА У НАСЕЉЕНОМ МЕСТУ КРАЈИШНИК НА КП 250 КО КРАЈИШНИК“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r-Cyrl-R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7.</a:t>
            </a: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РЕКОНСТРУКЦИЈА ПАРТЕРНОГ УРЕЂЕЊА СА ПРАТЕЋИМ ИНСТАЛАЦИЈАМА У НАСЕЉЕНОМ МЕСТУ БОКА НА КП 877, 876, 875/5, 875/8 И 875/9 КО БОКА“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r-Cyrl-R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8.</a:t>
            </a: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РЕКОНСТРУКЦИЈА ПАРТЕРНОГ УРЕЂЕЊА СА ПРАТЕЋИМ ИНСТАЛАЦИЈАМА И ИЗГРАДЊА ДЕЧИЈЕГ ИГРАЛИШТА У НАСЕЉЕНОМ МЕСТУ КОНАК НА КП 1 КО КОНАК“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r-Cyrl-R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9.</a:t>
            </a: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РЕКОНСТРУКЦИЈА ПАРТЕРНОГ УРЕЂЕЊА СА ПРАТЕЋИМ ИНСТАЛАЦИЈАМА У НАСЕЉЕНОМ МЕСТУ СЕЧАЊ НА КП 377/1 И 377/3 КО СЕЧАЊ“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r-Cyrl-R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10.</a:t>
            </a:r>
            <a:r>
              <a:rPr lang="en-US" sz="14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РЕКОНСТРУКЦИЈА ПАРТЕРНОГ УРЕЂЕЊА СА ПРАТЕЋИМ ИНСТАЛАЦИЈАМА И ИЗГРАДЊА ИГРАЛИШТА У НАСЕЉЕНОМ МЕСТУ ЈАША ТОМИЋ НА КП 1249/1 И 1250/1 КО ЈАША ТОМИЋ“</a:t>
            </a:r>
            <a:endParaRPr lang="sr-Latn-RS" sz="1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5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sr-Latn-RS" sz="15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668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853" y="254833"/>
            <a:ext cx="68928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</a:t>
            </a:r>
            <a:endParaRPr lang="sr-Cyrl-RS" sz="2800" b="1" dirty="0" smtClean="0">
              <a:solidFill>
                <a:srgbClr val="002060"/>
              </a:solidFill>
            </a:endParaRPr>
          </a:p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714" y="254833"/>
            <a:ext cx="8554644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98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4477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НОВОПРОЈЕКТОВАНО </a:t>
            </a:r>
            <a:endParaRPr lang="sr-Cyrl-RS" sz="2800" b="1" dirty="0">
              <a:solidFill>
                <a:srgbClr val="002060"/>
              </a:solidFill>
            </a:endParaRPr>
          </a:p>
          <a:p>
            <a:pPr lvl="0"/>
            <a:r>
              <a:rPr lang="sr-Cyrl-RS" sz="2800" b="1" dirty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132" y="344775"/>
            <a:ext cx="8535591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30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891" y="134911"/>
            <a:ext cx="1181225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u="sng" dirty="0" smtClean="0">
                <a:ea typeface="Times New Roman" panose="02020603050405020304" pitchFamily="18" charset="0"/>
              </a:rPr>
              <a:t>ПОТПРОЈЕКАТ </a:t>
            </a:r>
            <a:r>
              <a:rPr lang="sr-Cyrl-RS" sz="2000" b="1" u="sng" dirty="0">
                <a:ea typeface="Times New Roman" panose="02020603050405020304" pitchFamily="18" charset="0"/>
              </a:rPr>
              <a:t>8</a:t>
            </a:r>
            <a:r>
              <a:rPr lang="en-AU" sz="2000" b="1" u="sng" dirty="0" smtClean="0">
                <a:ea typeface="Times New Roman" panose="02020603050405020304" pitchFamily="18" charset="0"/>
              </a:rPr>
              <a:t>: </a:t>
            </a:r>
            <a:r>
              <a:rPr lang="sr-Cyrl-RS" sz="500" b="1" u="sng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/>
            </a:r>
            <a:br>
              <a:rPr lang="sr-Cyrl-RS" sz="500" b="1" u="sng" dirty="0" smtClean="0">
                <a:solidFill>
                  <a:srgbClr val="002060"/>
                </a:solidFill>
                <a:ea typeface="Times New Roman" panose="02020603050405020304" pitchFamily="18" charset="0"/>
              </a:rPr>
            </a:br>
            <a:r>
              <a:rPr lang="en-AU" sz="2800" b="1" u="sng" dirty="0" smtClean="0">
                <a:solidFill>
                  <a:srgbClr val="002060"/>
                </a:solidFill>
              </a:rPr>
              <a:t>ПАРТЕРНО УРЕЂЕЊЕ И ДЕЧИЈЕ ИГРАЛИШТЕ У НАСЕЉЕНОМ МЕСТУ </a:t>
            </a:r>
            <a:r>
              <a:rPr lang="en-AU" sz="2800" b="1" u="sng" dirty="0" err="1" smtClean="0">
                <a:solidFill>
                  <a:srgbClr val="002060"/>
                </a:solidFill>
              </a:rPr>
              <a:t>МЕСТУ</a:t>
            </a:r>
            <a:r>
              <a:rPr lang="en-AU" sz="2800" b="1" u="sng" dirty="0" smtClean="0">
                <a:solidFill>
                  <a:srgbClr val="002060"/>
                </a:solidFill>
              </a:rPr>
              <a:t> КОНАК НА КП 1 КО КОНАК</a:t>
            </a:r>
            <a:endParaRPr lang="sr-Cyrl-RS" sz="2800" b="1" u="sng" dirty="0" smtClean="0">
              <a:solidFill>
                <a:srgbClr val="002060"/>
              </a:solidFill>
            </a:endParaRPr>
          </a:p>
          <a:p>
            <a:pPr algn="just"/>
            <a:r>
              <a:rPr lang="en-AU" dirty="0" smtClean="0"/>
              <a:t>Пројекат </a:t>
            </a:r>
            <a:r>
              <a:rPr lang="en-AU" dirty="0" err="1" smtClean="0"/>
              <a:t>обухвата</a:t>
            </a:r>
            <a:r>
              <a:rPr lang="en-AU" dirty="0" smtClean="0"/>
              <a:t> </a:t>
            </a:r>
            <a:r>
              <a:rPr lang="en-AU" dirty="0" err="1" smtClean="0"/>
              <a:t>реконструкцију</a:t>
            </a:r>
            <a:r>
              <a:rPr lang="en-AU" dirty="0" smtClean="0"/>
              <a:t> </a:t>
            </a:r>
            <a:r>
              <a:rPr lang="en-AU" dirty="0" err="1" smtClean="0"/>
              <a:t>партерног</a:t>
            </a:r>
            <a:r>
              <a:rPr lang="en-AU" dirty="0" smtClean="0"/>
              <a:t> </a:t>
            </a:r>
            <a:r>
              <a:rPr lang="en-AU" dirty="0" err="1" smtClean="0"/>
              <a:t>уређења</a:t>
            </a:r>
            <a:r>
              <a:rPr lang="en-AU" dirty="0" smtClean="0"/>
              <a:t> </a:t>
            </a:r>
            <a:r>
              <a:rPr lang="en-AU" dirty="0" err="1" smtClean="0"/>
              <a:t>јавне</a:t>
            </a:r>
            <a:r>
              <a:rPr lang="en-AU" dirty="0" smtClean="0"/>
              <a:t> </a:t>
            </a:r>
            <a:r>
              <a:rPr lang="en-AU" dirty="0" err="1" smtClean="0"/>
              <a:t>површине</a:t>
            </a:r>
            <a:r>
              <a:rPr lang="en-AU" dirty="0" smtClean="0"/>
              <a:t> у </a:t>
            </a:r>
            <a:r>
              <a:rPr lang="en-AU" dirty="0" err="1" smtClean="0"/>
              <a:t>оквиру</a:t>
            </a:r>
            <a:r>
              <a:rPr lang="en-AU" dirty="0" smtClean="0"/>
              <a:t> </a:t>
            </a:r>
            <a:r>
              <a:rPr lang="en-AU" dirty="0" err="1" smtClean="0"/>
              <a:t>комплекса</a:t>
            </a:r>
            <a:r>
              <a:rPr lang="en-AU" dirty="0" smtClean="0"/>
              <a:t> </a:t>
            </a:r>
            <a:r>
              <a:rPr lang="en-AU" dirty="0" err="1" smtClean="0"/>
              <a:t>Дома</a:t>
            </a:r>
            <a:r>
              <a:rPr lang="en-AU" dirty="0" smtClean="0"/>
              <a:t> </a:t>
            </a:r>
            <a:r>
              <a:rPr lang="en-AU" dirty="0" err="1" smtClean="0"/>
              <a:t>културе</a:t>
            </a:r>
            <a:r>
              <a:rPr lang="en-AU" dirty="0" smtClean="0"/>
              <a:t> у </a:t>
            </a:r>
            <a:r>
              <a:rPr lang="en-AU" dirty="0" err="1" smtClean="0"/>
              <a:t>насељеном</a:t>
            </a:r>
            <a:r>
              <a:rPr lang="en-AU" dirty="0" smtClean="0"/>
              <a:t> </a:t>
            </a:r>
            <a:r>
              <a:rPr lang="en-AU" dirty="0" err="1" smtClean="0"/>
              <a:t>месту</a:t>
            </a:r>
            <a:r>
              <a:rPr lang="en-AU" dirty="0" smtClean="0"/>
              <a:t> </a:t>
            </a:r>
            <a:r>
              <a:rPr lang="en-AU" dirty="0" err="1" smtClean="0"/>
              <a:t>Конак</a:t>
            </a:r>
            <a:r>
              <a:rPr lang="en-AU" dirty="0" smtClean="0"/>
              <a:t>, </a:t>
            </a:r>
            <a:r>
              <a:rPr lang="en-AU" dirty="0" err="1" smtClean="0"/>
              <a:t>изградњу</a:t>
            </a:r>
            <a:r>
              <a:rPr lang="en-AU" dirty="0" smtClean="0"/>
              <a:t> </a:t>
            </a:r>
            <a:r>
              <a:rPr lang="en-AU" dirty="0" err="1" smtClean="0"/>
              <a:t>дечијег</a:t>
            </a:r>
            <a:r>
              <a:rPr lang="en-AU" dirty="0" smtClean="0"/>
              <a:t> </a:t>
            </a:r>
            <a:r>
              <a:rPr lang="en-AU" dirty="0" err="1" smtClean="0"/>
              <a:t>игралишта</a:t>
            </a:r>
            <a:r>
              <a:rPr lang="en-AU" dirty="0" smtClean="0"/>
              <a:t> на </a:t>
            </a:r>
            <a:r>
              <a:rPr lang="en-AU" dirty="0" err="1" smtClean="0"/>
              <a:t>тартан</a:t>
            </a:r>
            <a:r>
              <a:rPr lang="en-AU" dirty="0" smtClean="0"/>
              <a:t> </a:t>
            </a:r>
            <a:r>
              <a:rPr lang="en-AU" dirty="0" err="1" smtClean="0"/>
              <a:t>подлози</a:t>
            </a:r>
            <a:r>
              <a:rPr lang="en-AU" dirty="0" smtClean="0"/>
              <a:t>, </a:t>
            </a:r>
            <a:r>
              <a:rPr lang="en-AU" dirty="0" err="1" smtClean="0"/>
              <a:t>уређење</a:t>
            </a:r>
            <a:r>
              <a:rPr lang="en-AU" dirty="0" smtClean="0"/>
              <a:t>  </a:t>
            </a:r>
            <a:r>
              <a:rPr lang="en-AU" dirty="0" err="1" smtClean="0"/>
              <a:t>зелених</a:t>
            </a:r>
            <a:r>
              <a:rPr lang="en-AU" dirty="0" smtClean="0"/>
              <a:t> површина </a:t>
            </a:r>
            <a:r>
              <a:rPr lang="en-AU" dirty="0" err="1" smtClean="0"/>
              <a:t>са</a:t>
            </a:r>
            <a:r>
              <a:rPr lang="en-AU" dirty="0" smtClean="0"/>
              <a:t> </a:t>
            </a:r>
            <a:r>
              <a:rPr lang="en-AU" dirty="0" err="1" smtClean="0"/>
              <a:t>садњом</a:t>
            </a:r>
            <a:r>
              <a:rPr lang="en-AU" dirty="0" smtClean="0"/>
              <a:t> </a:t>
            </a:r>
            <a:r>
              <a:rPr lang="en-AU" dirty="0" err="1" smtClean="0"/>
              <a:t>новог</a:t>
            </a:r>
            <a:r>
              <a:rPr lang="en-AU" dirty="0" smtClean="0"/>
              <a:t> </a:t>
            </a:r>
            <a:r>
              <a:rPr lang="en-AU" dirty="0" err="1" smtClean="0"/>
              <a:t>зеленила</a:t>
            </a:r>
            <a:r>
              <a:rPr lang="en-AU" dirty="0" smtClean="0"/>
              <a:t>, </a:t>
            </a:r>
            <a:r>
              <a:rPr lang="en-AU" dirty="0" err="1" smtClean="0"/>
              <a:t>постављање</a:t>
            </a:r>
            <a:r>
              <a:rPr lang="en-AU" dirty="0" smtClean="0"/>
              <a:t> </a:t>
            </a:r>
            <a:r>
              <a:rPr lang="en-AU" dirty="0" err="1" smtClean="0"/>
              <a:t>система</a:t>
            </a:r>
            <a:r>
              <a:rPr lang="en-AU" dirty="0" smtClean="0"/>
              <a:t> </a:t>
            </a:r>
            <a:r>
              <a:rPr lang="en-AU" dirty="0" err="1" smtClean="0"/>
              <a:t>за</a:t>
            </a:r>
            <a:r>
              <a:rPr lang="en-AU" dirty="0" smtClean="0"/>
              <a:t> </a:t>
            </a:r>
            <a:r>
              <a:rPr lang="en-AU" dirty="0" err="1" smtClean="0"/>
              <a:t>наводњавање</a:t>
            </a:r>
            <a:r>
              <a:rPr lang="en-AU" dirty="0" smtClean="0"/>
              <a:t>, </a:t>
            </a:r>
            <a:r>
              <a:rPr lang="en-AU" dirty="0" err="1" smtClean="0"/>
              <a:t>изградњу</a:t>
            </a:r>
            <a:r>
              <a:rPr lang="en-AU" dirty="0" smtClean="0"/>
              <a:t> </a:t>
            </a:r>
            <a:r>
              <a:rPr lang="en-AU" dirty="0" err="1" smtClean="0"/>
              <a:t>осветљења</a:t>
            </a:r>
            <a:r>
              <a:rPr lang="en-AU" dirty="0" smtClean="0"/>
              <a:t> </a:t>
            </a:r>
            <a:r>
              <a:rPr lang="en-AU" dirty="0" err="1" smtClean="0"/>
              <a:t>игралишта</a:t>
            </a:r>
            <a:r>
              <a:rPr lang="en-AU" dirty="0" smtClean="0"/>
              <a:t> и </a:t>
            </a:r>
            <a:r>
              <a:rPr lang="en-AU" dirty="0" err="1" smtClean="0"/>
              <a:t>унапређење</a:t>
            </a:r>
            <a:r>
              <a:rPr lang="en-AU" dirty="0" smtClean="0"/>
              <a:t> </a:t>
            </a:r>
            <a:r>
              <a:rPr lang="en-AU" dirty="0" err="1" smtClean="0"/>
              <a:t>саобраћајне</a:t>
            </a:r>
            <a:r>
              <a:rPr lang="en-AU" dirty="0" smtClean="0"/>
              <a:t> </a:t>
            </a:r>
            <a:r>
              <a:rPr lang="en-AU" dirty="0" err="1" smtClean="0"/>
              <a:t>сигнализације</a:t>
            </a:r>
            <a:r>
              <a:rPr lang="en-AU" dirty="0" smtClean="0"/>
              <a:t> у </a:t>
            </a:r>
            <a:r>
              <a:rPr lang="en-AU" dirty="0" err="1" smtClean="0"/>
              <a:t>зони</a:t>
            </a:r>
            <a:r>
              <a:rPr lang="en-AU" dirty="0" smtClean="0"/>
              <a:t> </a:t>
            </a:r>
            <a:r>
              <a:rPr lang="en-AU" dirty="0" err="1" smtClean="0"/>
              <a:t>локације</a:t>
            </a:r>
            <a:r>
              <a:rPr lang="en-AU" dirty="0" smtClean="0"/>
              <a:t> на КП 1 КО </a:t>
            </a:r>
            <a:r>
              <a:rPr lang="en-AU" dirty="0" err="1" smtClean="0"/>
              <a:t>Конак</a:t>
            </a:r>
            <a:r>
              <a:rPr lang="en-AU" dirty="0" smtClean="0"/>
              <a:t>.</a:t>
            </a:r>
            <a:endParaRPr lang="sr-Latn-RS" sz="1500" dirty="0" smtClean="0"/>
          </a:p>
          <a:p>
            <a:pPr algn="just"/>
            <a:r>
              <a:rPr lang="en-AU" sz="1500" dirty="0"/>
              <a:t> </a:t>
            </a:r>
            <a:endParaRPr lang="sr-Latn-RS" sz="1500" dirty="0"/>
          </a:p>
          <a:p>
            <a:pPr algn="just"/>
            <a:r>
              <a:rPr lang="en-AU" u="sng" dirty="0" err="1"/>
              <a:t>Постојеће</a:t>
            </a:r>
            <a:r>
              <a:rPr lang="en-AU" u="sng" dirty="0"/>
              <a:t> </a:t>
            </a:r>
            <a:r>
              <a:rPr lang="en-AU" u="sng" dirty="0" err="1"/>
              <a:t>стање</a:t>
            </a:r>
            <a:endParaRPr lang="sr-Latn-RS" u="sng" dirty="0"/>
          </a:p>
          <a:p>
            <a:pPr algn="just"/>
            <a:r>
              <a:rPr lang="en-AU" dirty="0" err="1"/>
              <a:t>Предметна</a:t>
            </a:r>
            <a:r>
              <a:rPr lang="en-AU" dirty="0"/>
              <a:t> </a:t>
            </a:r>
            <a:r>
              <a:rPr lang="en-AU" dirty="0" err="1"/>
              <a:t>локација</a:t>
            </a:r>
            <a:r>
              <a:rPr lang="en-AU" dirty="0"/>
              <a:t> </a:t>
            </a:r>
            <a:r>
              <a:rPr lang="en-AU" dirty="0" err="1"/>
              <a:t>налази</a:t>
            </a:r>
            <a:r>
              <a:rPr lang="en-AU" dirty="0"/>
              <a:t> </a:t>
            </a:r>
            <a:r>
              <a:rPr lang="en-AU" dirty="0" err="1" smtClean="0"/>
              <a:t>се</a:t>
            </a:r>
            <a:r>
              <a:rPr lang="en-AU" dirty="0" smtClean="0"/>
              <a:t>, </a:t>
            </a:r>
            <a:r>
              <a:rPr lang="en-AU" dirty="0"/>
              <a:t>у </a:t>
            </a:r>
            <a:r>
              <a:rPr lang="en-AU" dirty="0" err="1"/>
              <a:t>центру</a:t>
            </a:r>
            <a:r>
              <a:rPr lang="en-AU" dirty="0"/>
              <a:t> </a:t>
            </a:r>
            <a:r>
              <a:rPr lang="en-AU" dirty="0" err="1"/>
              <a:t>насеља</a:t>
            </a:r>
            <a:r>
              <a:rPr lang="en-AU" dirty="0"/>
              <a:t>, у </a:t>
            </a:r>
            <a:r>
              <a:rPr lang="en-AU" dirty="0" err="1"/>
              <a:t>оквиру</a:t>
            </a:r>
            <a:r>
              <a:rPr lang="en-AU" dirty="0"/>
              <a:t> </a:t>
            </a:r>
            <a:r>
              <a:rPr lang="en-AU" dirty="0" err="1"/>
              <a:t>парцеле</a:t>
            </a:r>
            <a:r>
              <a:rPr lang="en-AU" dirty="0"/>
              <a:t> на </a:t>
            </a:r>
            <a:r>
              <a:rPr lang="en-AU" dirty="0" err="1"/>
              <a:t>којој</a:t>
            </a:r>
            <a:r>
              <a:rPr lang="en-AU" dirty="0"/>
              <a:t> </a:t>
            </a:r>
            <a:r>
              <a:rPr lang="en-AU" dirty="0" err="1"/>
              <a:t>се</a:t>
            </a:r>
            <a:r>
              <a:rPr lang="en-AU" dirty="0"/>
              <a:t> </a:t>
            </a:r>
            <a:r>
              <a:rPr lang="en-AU" dirty="0" err="1"/>
              <a:t>налази</a:t>
            </a:r>
            <a:r>
              <a:rPr lang="en-AU" dirty="0"/>
              <a:t> </a:t>
            </a:r>
            <a:r>
              <a:rPr lang="en-AU" dirty="0" err="1"/>
              <a:t>објекат</a:t>
            </a:r>
            <a:r>
              <a:rPr lang="en-AU" dirty="0"/>
              <a:t> </a:t>
            </a:r>
            <a:r>
              <a:rPr lang="en-AU" dirty="0" err="1"/>
              <a:t>Дома</a:t>
            </a:r>
            <a:r>
              <a:rPr lang="en-AU" dirty="0"/>
              <a:t> </a:t>
            </a:r>
            <a:r>
              <a:rPr lang="en-AU" dirty="0" err="1"/>
              <a:t>културе</a:t>
            </a:r>
            <a:r>
              <a:rPr lang="en-AU" dirty="0"/>
              <a:t>. </a:t>
            </a:r>
            <a:r>
              <a:rPr lang="en-AU" dirty="0" err="1"/>
              <a:t>Парцела</a:t>
            </a:r>
            <a:r>
              <a:rPr lang="en-AU" dirty="0"/>
              <a:t>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правилног</a:t>
            </a:r>
            <a:r>
              <a:rPr lang="en-AU" dirty="0"/>
              <a:t> </a:t>
            </a:r>
            <a:r>
              <a:rPr lang="en-AU" dirty="0" err="1"/>
              <a:t>облика</a:t>
            </a:r>
            <a:r>
              <a:rPr lang="en-AU" dirty="0"/>
              <a:t> </a:t>
            </a:r>
            <a:r>
              <a:rPr lang="en-AU" dirty="0" err="1"/>
              <a:t>површине</a:t>
            </a:r>
            <a:r>
              <a:rPr lang="en-AU" dirty="0"/>
              <a:t> </a:t>
            </a:r>
            <a:r>
              <a:rPr lang="en-AU" dirty="0" err="1"/>
              <a:t>око</a:t>
            </a:r>
            <a:r>
              <a:rPr lang="en-AU" dirty="0"/>
              <a:t> 3.422 m² и </a:t>
            </a:r>
            <a:r>
              <a:rPr lang="en-AU" dirty="0" err="1"/>
              <a:t>има</a:t>
            </a:r>
            <a:r>
              <a:rPr lang="en-AU" dirty="0"/>
              <a:t> </a:t>
            </a:r>
            <a:r>
              <a:rPr lang="en-AU" dirty="0" err="1"/>
              <a:t>приступ</a:t>
            </a:r>
            <a:r>
              <a:rPr lang="en-AU" dirty="0"/>
              <a:t> </a:t>
            </a:r>
            <a:r>
              <a:rPr lang="en-AU" dirty="0" err="1"/>
              <a:t>јавној</a:t>
            </a:r>
            <a:r>
              <a:rPr lang="en-AU" dirty="0"/>
              <a:t> </a:t>
            </a:r>
            <a:r>
              <a:rPr lang="en-AU" dirty="0" err="1"/>
              <a:t>саобраћајници</a:t>
            </a:r>
            <a:r>
              <a:rPr lang="en-AU" dirty="0"/>
              <a:t>. </a:t>
            </a:r>
            <a:r>
              <a:rPr lang="en-AU" dirty="0" err="1"/>
              <a:t>Централни</a:t>
            </a:r>
            <a:r>
              <a:rPr lang="en-AU" dirty="0"/>
              <a:t> </a:t>
            </a:r>
            <a:r>
              <a:rPr lang="en-AU" dirty="0" err="1"/>
              <a:t>део</a:t>
            </a:r>
            <a:r>
              <a:rPr lang="en-AU" dirty="0"/>
              <a:t> </a:t>
            </a:r>
            <a:r>
              <a:rPr lang="en-AU" dirty="0" err="1"/>
              <a:t>парцеле</a:t>
            </a:r>
            <a:r>
              <a:rPr lang="en-AU" dirty="0"/>
              <a:t> </a:t>
            </a:r>
            <a:r>
              <a:rPr lang="en-AU" dirty="0" err="1"/>
              <a:t>заузима</a:t>
            </a:r>
            <a:r>
              <a:rPr lang="en-AU" dirty="0"/>
              <a:t> </a:t>
            </a:r>
            <a:r>
              <a:rPr lang="en-AU" dirty="0" err="1"/>
              <a:t>слободна</a:t>
            </a:r>
            <a:r>
              <a:rPr lang="en-AU" dirty="0"/>
              <a:t> </a:t>
            </a:r>
            <a:r>
              <a:rPr lang="en-AU" dirty="0" err="1"/>
              <a:t>зелена</a:t>
            </a:r>
            <a:r>
              <a:rPr lang="en-AU" dirty="0"/>
              <a:t> површина, </a:t>
            </a:r>
            <a:r>
              <a:rPr lang="en-AU" dirty="0" err="1"/>
              <a:t>док</a:t>
            </a:r>
            <a:r>
              <a:rPr lang="en-AU" dirty="0"/>
              <a:t> </a:t>
            </a:r>
            <a:r>
              <a:rPr lang="en-AU" dirty="0" err="1"/>
              <a:t>се</a:t>
            </a:r>
            <a:r>
              <a:rPr lang="en-AU" dirty="0"/>
              <a:t> </a:t>
            </a:r>
            <a:r>
              <a:rPr lang="en-AU" dirty="0" err="1"/>
              <a:t>до</a:t>
            </a:r>
            <a:r>
              <a:rPr lang="en-AU" dirty="0"/>
              <a:t> </a:t>
            </a:r>
            <a:r>
              <a:rPr lang="en-AU" dirty="0" err="1"/>
              <a:t>објекта</a:t>
            </a:r>
            <a:r>
              <a:rPr lang="en-AU" dirty="0"/>
              <a:t> </a:t>
            </a:r>
            <a:r>
              <a:rPr lang="en-AU" dirty="0" err="1"/>
              <a:t>воде</a:t>
            </a:r>
            <a:r>
              <a:rPr lang="en-AU" dirty="0"/>
              <a:t> </a:t>
            </a:r>
            <a:r>
              <a:rPr lang="en-AU" dirty="0" err="1"/>
              <a:t>бетонске</a:t>
            </a:r>
            <a:r>
              <a:rPr lang="en-AU" dirty="0"/>
              <a:t> </a:t>
            </a:r>
            <a:r>
              <a:rPr lang="en-AU" dirty="0" err="1"/>
              <a:t>приступне</a:t>
            </a:r>
            <a:r>
              <a:rPr lang="en-AU" dirty="0"/>
              <a:t> </a:t>
            </a:r>
            <a:r>
              <a:rPr lang="en-AU" dirty="0" err="1"/>
              <a:t>стазе</a:t>
            </a:r>
            <a:r>
              <a:rPr lang="en-AU" dirty="0"/>
              <a:t>. Зелене </a:t>
            </a:r>
            <a:r>
              <a:rPr lang="en-AU" dirty="0" err="1"/>
              <a:t>површине</a:t>
            </a:r>
            <a:r>
              <a:rPr lang="en-AU" dirty="0"/>
              <a:t> </a:t>
            </a:r>
            <a:r>
              <a:rPr lang="en-AU" dirty="0" err="1"/>
              <a:t>заузимају</a:t>
            </a:r>
            <a:r>
              <a:rPr lang="en-AU" dirty="0"/>
              <a:t> </a:t>
            </a:r>
            <a:r>
              <a:rPr lang="en-AU" dirty="0" err="1"/>
              <a:t>око</a:t>
            </a:r>
            <a:r>
              <a:rPr lang="en-AU" dirty="0"/>
              <a:t> 2.603 m² и </a:t>
            </a:r>
            <a:r>
              <a:rPr lang="en-AU" dirty="0" err="1"/>
              <a:t>чине</a:t>
            </a:r>
            <a:r>
              <a:rPr lang="en-AU" dirty="0"/>
              <a:t> </a:t>
            </a:r>
            <a:r>
              <a:rPr lang="en-AU" dirty="0" err="1"/>
              <a:t>их</a:t>
            </a:r>
            <a:r>
              <a:rPr lang="en-AU" dirty="0"/>
              <a:t> </a:t>
            </a:r>
            <a:r>
              <a:rPr lang="en-AU" dirty="0" err="1"/>
              <a:t>травни</a:t>
            </a:r>
            <a:r>
              <a:rPr lang="en-AU" dirty="0"/>
              <a:t> </a:t>
            </a:r>
            <a:r>
              <a:rPr lang="en-AU" dirty="0" err="1"/>
              <a:t>покривач</a:t>
            </a:r>
            <a:r>
              <a:rPr lang="en-AU" dirty="0"/>
              <a:t>, </a:t>
            </a:r>
            <a:r>
              <a:rPr lang="en-AU" dirty="0" err="1"/>
              <a:t>витално</a:t>
            </a:r>
            <a:r>
              <a:rPr lang="en-AU" dirty="0"/>
              <a:t> </a:t>
            </a:r>
            <a:r>
              <a:rPr lang="en-AU" dirty="0" err="1"/>
              <a:t>четинарско</a:t>
            </a:r>
            <a:r>
              <a:rPr lang="en-AU" dirty="0"/>
              <a:t> </a:t>
            </a:r>
            <a:r>
              <a:rPr lang="en-AU" dirty="0" err="1"/>
              <a:t>жбуње</a:t>
            </a:r>
            <a:r>
              <a:rPr lang="en-AU" dirty="0"/>
              <a:t> и </a:t>
            </a:r>
            <a:r>
              <a:rPr lang="en-AU" dirty="0" err="1"/>
              <a:t>листопадно</a:t>
            </a:r>
            <a:r>
              <a:rPr lang="en-AU" dirty="0"/>
              <a:t> </a:t>
            </a:r>
            <a:r>
              <a:rPr lang="en-AU" dirty="0" err="1" smtClean="0"/>
              <a:t>дрвеће</a:t>
            </a:r>
            <a:r>
              <a:rPr lang="sr-Cyrl-RS" dirty="0" smtClean="0"/>
              <a:t>, а</a:t>
            </a:r>
            <a:r>
              <a:rPr lang="en-AU" dirty="0" smtClean="0"/>
              <a:t> планира </a:t>
            </a:r>
            <a:r>
              <a:rPr lang="en-AU" dirty="0" err="1" smtClean="0"/>
              <a:t>се</a:t>
            </a:r>
            <a:r>
              <a:rPr lang="en-AU" dirty="0" smtClean="0"/>
              <a:t> </a:t>
            </a:r>
            <a:r>
              <a:rPr lang="en-AU" dirty="0" err="1" smtClean="0"/>
              <a:t>садња</a:t>
            </a:r>
            <a:r>
              <a:rPr lang="en-AU" dirty="0" smtClean="0"/>
              <a:t> 4 </a:t>
            </a:r>
            <a:r>
              <a:rPr lang="en-AU" dirty="0" err="1" smtClean="0"/>
              <a:t>лишћара</a:t>
            </a:r>
            <a:r>
              <a:rPr lang="en-AU" dirty="0" smtClean="0"/>
              <a:t>, 2 </a:t>
            </a:r>
            <a:r>
              <a:rPr lang="en-AU" dirty="0" err="1" smtClean="0"/>
              <a:t>четинара</a:t>
            </a:r>
            <a:r>
              <a:rPr lang="en-AU" dirty="0" smtClean="0"/>
              <a:t> и 21 </a:t>
            </a:r>
            <a:r>
              <a:rPr lang="en-AU" dirty="0" err="1" smtClean="0"/>
              <a:t>зимзеленог</a:t>
            </a:r>
            <a:r>
              <a:rPr lang="en-AU" dirty="0" smtClean="0"/>
              <a:t> </a:t>
            </a:r>
            <a:r>
              <a:rPr lang="en-AU" dirty="0" err="1" smtClean="0"/>
              <a:t>жбуња</a:t>
            </a:r>
            <a:r>
              <a:rPr lang="en-AU" dirty="0" smtClean="0"/>
              <a:t>. </a:t>
            </a:r>
            <a:r>
              <a:rPr lang="en-AU" dirty="0" err="1"/>
              <a:t>Од</a:t>
            </a:r>
            <a:r>
              <a:rPr lang="en-AU" dirty="0"/>
              <a:t> </a:t>
            </a:r>
            <a:r>
              <a:rPr lang="en-AU" dirty="0" err="1"/>
              <a:t>урбаног</a:t>
            </a:r>
            <a:r>
              <a:rPr lang="en-AU" dirty="0"/>
              <a:t> </a:t>
            </a:r>
            <a:r>
              <a:rPr lang="en-AU" dirty="0" err="1"/>
              <a:t>мобилијара</a:t>
            </a:r>
            <a:r>
              <a:rPr lang="en-AU" dirty="0"/>
              <a:t> </a:t>
            </a:r>
            <a:r>
              <a:rPr lang="en-AU" dirty="0" err="1"/>
              <a:t>присутне</a:t>
            </a:r>
            <a:r>
              <a:rPr lang="en-AU" dirty="0"/>
              <a:t> </a:t>
            </a:r>
            <a:r>
              <a:rPr lang="en-AU" dirty="0" err="1"/>
              <a:t>су</a:t>
            </a:r>
            <a:r>
              <a:rPr lang="en-AU" dirty="0"/>
              <a:t> </a:t>
            </a:r>
            <a:r>
              <a:rPr lang="en-AU" dirty="0" err="1"/>
              <a:t>канте</a:t>
            </a:r>
            <a:r>
              <a:rPr lang="en-AU" dirty="0"/>
              <a:t>. </a:t>
            </a:r>
            <a:r>
              <a:rPr lang="en-AU" dirty="0" err="1"/>
              <a:t>Постојећа</a:t>
            </a:r>
            <a:r>
              <a:rPr lang="en-AU" dirty="0"/>
              <a:t> </a:t>
            </a:r>
            <a:r>
              <a:rPr lang="en-AU" dirty="0" err="1"/>
              <a:t>стабла</a:t>
            </a:r>
            <a:r>
              <a:rPr lang="en-AU" dirty="0"/>
              <a:t> </a:t>
            </a:r>
            <a:r>
              <a:rPr lang="en-AU" dirty="0" err="1"/>
              <a:t>се</a:t>
            </a:r>
            <a:r>
              <a:rPr lang="en-AU" dirty="0"/>
              <a:t> </a:t>
            </a:r>
            <a:r>
              <a:rPr lang="en-AU" dirty="0" err="1"/>
              <a:t>задржавају</a:t>
            </a:r>
            <a:r>
              <a:rPr lang="en-AU" dirty="0"/>
              <a:t> и </a:t>
            </a:r>
            <a:r>
              <a:rPr lang="en-AU" dirty="0" err="1"/>
              <a:t>уклапају</a:t>
            </a:r>
            <a:r>
              <a:rPr lang="en-AU" dirty="0"/>
              <a:t> у </a:t>
            </a:r>
            <a:r>
              <a:rPr lang="en-AU" dirty="0" err="1"/>
              <a:t>пројектовано</a:t>
            </a:r>
            <a:r>
              <a:rPr lang="en-AU" dirty="0"/>
              <a:t> </a:t>
            </a:r>
            <a:r>
              <a:rPr lang="en-AU" dirty="0" err="1"/>
              <a:t>решење</a:t>
            </a:r>
            <a:r>
              <a:rPr lang="en-AU" dirty="0" smtClean="0"/>
              <a:t>.</a:t>
            </a:r>
            <a:endParaRPr lang="sr-Latn-RS" dirty="0"/>
          </a:p>
          <a:p>
            <a:pPr algn="just"/>
            <a:r>
              <a:rPr lang="en-AU" u="sng" dirty="0" err="1"/>
              <a:t>Пројектно</a:t>
            </a:r>
            <a:r>
              <a:rPr lang="en-AU" u="sng" dirty="0"/>
              <a:t> </a:t>
            </a:r>
            <a:r>
              <a:rPr lang="en-AU" u="sng" dirty="0" err="1"/>
              <a:t>решење</a:t>
            </a:r>
            <a:endParaRPr lang="sr-Latn-RS" u="sng" dirty="0"/>
          </a:p>
          <a:p>
            <a:pPr algn="just"/>
            <a:r>
              <a:rPr lang="en-AU" dirty="0"/>
              <a:t>Пројектом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предвиђена</a:t>
            </a:r>
            <a:r>
              <a:rPr lang="en-AU" dirty="0"/>
              <a:t> </a:t>
            </a:r>
            <a:r>
              <a:rPr lang="en-AU" dirty="0" err="1"/>
              <a:t>изградња</a:t>
            </a:r>
            <a:r>
              <a:rPr lang="en-AU" dirty="0"/>
              <a:t> </a:t>
            </a:r>
            <a:r>
              <a:rPr lang="en-AU" dirty="0" err="1"/>
              <a:t>дечијег</a:t>
            </a:r>
            <a:r>
              <a:rPr lang="en-AU" dirty="0"/>
              <a:t> </a:t>
            </a:r>
            <a:r>
              <a:rPr lang="en-AU" dirty="0" err="1"/>
              <a:t>игралишта</a:t>
            </a:r>
            <a:r>
              <a:rPr lang="en-AU" dirty="0"/>
              <a:t> на </a:t>
            </a:r>
            <a:r>
              <a:rPr lang="en-AU" dirty="0" err="1"/>
              <a:t>тартан</a:t>
            </a:r>
            <a:r>
              <a:rPr lang="en-AU" dirty="0"/>
              <a:t> </a:t>
            </a:r>
            <a:r>
              <a:rPr lang="en-AU" dirty="0" err="1"/>
              <a:t>подлози</a:t>
            </a:r>
            <a:r>
              <a:rPr lang="en-AU" dirty="0"/>
              <a:t>, </a:t>
            </a:r>
            <a:r>
              <a:rPr lang="en-AU" dirty="0" err="1"/>
              <a:t>са</a:t>
            </a:r>
            <a:r>
              <a:rPr lang="en-AU" dirty="0"/>
              <a:t> </a:t>
            </a:r>
            <a:r>
              <a:rPr lang="en-AU" dirty="0" err="1"/>
              <a:t>израдом</a:t>
            </a:r>
            <a:r>
              <a:rPr lang="en-AU" dirty="0"/>
              <a:t> </a:t>
            </a:r>
            <a:r>
              <a:rPr lang="en-AU" dirty="0" err="1"/>
              <a:t>приступних</a:t>
            </a:r>
            <a:r>
              <a:rPr lang="en-AU" dirty="0"/>
              <a:t> </a:t>
            </a:r>
            <a:r>
              <a:rPr lang="en-AU" dirty="0" err="1"/>
              <a:t>стаза</a:t>
            </a:r>
            <a:r>
              <a:rPr lang="en-AU" dirty="0"/>
              <a:t> и </a:t>
            </a:r>
            <a:r>
              <a:rPr lang="en-AU" dirty="0" err="1"/>
              <a:t>платоа</a:t>
            </a:r>
            <a:r>
              <a:rPr lang="en-AU" dirty="0"/>
              <a:t>. Планирано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уређење</a:t>
            </a:r>
            <a:r>
              <a:rPr lang="en-AU" dirty="0"/>
              <a:t> </a:t>
            </a:r>
            <a:r>
              <a:rPr lang="en-AU" dirty="0" err="1"/>
              <a:t>зелених</a:t>
            </a:r>
            <a:r>
              <a:rPr lang="en-AU" dirty="0"/>
              <a:t> површина </a:t>
            </a:r>
            <a:r>
              <a:rPr lang="en-AU" dirty="0" err="1"/>
              <a:t>уз</a:t>
            </a:r>
            <a:r>
              <a:rPr lang="en-AU" dirty="0"/>
              <a:t> </a:t>
            </a:r>
            <a:r>
              <a:rPr lang="en-AU" dirty="0" err="1"/>
              <a:t>садњу</a:t>
            </a:r>
            <a:r>
              <a:rPr lang="en-AU" dirty="0"/>
              <a:t> 4 </a:t>
            </a:r>
            <a:r>
              <a:rPr lang="en-AU" dirty="0" err="1"/>
              <a:t>лишћара</a:t>
            </a:r>
            <a:r>
              <a:rPr lang="en-AU" dirty="0"/>
              <a:t>, 2 </a:t>
            </a:r>
            <a:r>
              <a:rPr lang="en-AU" dirty="0" err="1"/>
              <a:t>четинара</a:t>
            </a:r>
            <a:r>
              <a:rPr lang="en-AU" dirty="0"/>
              <a:t> и 21 </a:t>
            </a:r>
            <a:r>
              <a:rPr lang="en-AU" dirty="0" err="1"/>
              <a:t>зимзеленог</a:t>
            </a:r>
            <a:r>
              <a:rPr lang="en-AU" dirty="0"/>
              <a:t> </a:t>
            </a:r>
            <a:r>
              <a:rPr lang="en-AU" dirty="0" err="1"/>
              <a:t>жбуња</a:t>
            </a:r>
            <a:r>
              <a:rPr lang="en-AU" dirty="0"/>
              <a:t>, </a:t>
            </a:r>
            <a:r>
              <a:rPr lang="en-AU" dirty="0" err="1"/>
              <a:t>као</a:t>
            </a:r>
            <a:r>
              <a:rPr lang="en-AU" dirty="0"/>
              <a:t> и </a:t>
            </a:r>
            <a:r>
              <a:rPr lang="en-AU" dirty="0" err="1"/>
              <a:t>постављање</a:t>
            </a:r>
            <a:r>
              <a:rPr lang="en-AU" dirty="0"/>
              <a:t> </a:t>
            </a:r>
            <a:r>
              <a:rPr lang="en-AU" dirty="0" err="1"/>
              <a:t>система</a:t>
            </a:r>
            <a:r>
              <a:rPr lang="en-AU" dirty="0"/>
              <a:t> </a:t>
            </a:r>
            <a:r>
              <a:rPr lang="en-AU" dirty="0" err="1"/>
              <a:t>за</a:t>
            </a:r>
            <a:r>
              <a:rPr lang="en-AU" dirty="0"/>
              <a:t> </a:t>
            </a:r>
            <a:r>
              <a:rPr lang="en-AU" dirty="0" err="1"/>
              <a:t>наводњавање</a:t>
            </a:r>
            <a:r>
              <a:rPr lang="en-AU" dirty="0"/>
              <a:t> „</a:t>
            </a:r>
            <a:r>
              <a:rPr lang="en-AU" dirty="0" err="1"/>
              <a:t>кап</a:t>
            </a:r>
            <a:r>
              <a:rPr lang="en-AU" dirty="0"/>
              <a:t> </a:t>
            </a:r>
            <a:r>
              <a:rPr lang="en-AU" dirty="0" err="1"/>
              <a:t>по</a:t>
            </a:r>
            <a:r>
              <a:rPr lang="en-AU" dirty="0"/>
              <a:t> </a:t>
            </a:r>
            <a:r>
              <a:rPr lang="en-AU" dirty="0" err="1"/>
              <a:t>кап</a:t>
            </a:r>
            <a:r>
              <a:rPr lang="en-AU" dirty="0"/>
              <a:t>“.</a:t>
            </a:r>
            <a:endParaRPr lang="sr-Latn-RS" dirty="0"/>
          </a:p>
          <a:p>
            <a:pPr algn="just"/>
            <a:r>
              <a:rPr lang="en-AU" dirty="0" err="1"/>
              <a:t>Игралште</a:t>
            </a:r>
            <a:r>
              <a:rPr lang="en-AU" dirty="0"/>
              <a:t> </a:t>
            </a:r>
            <a:r>
              <a:rPr lang="en-AU" dirty="0" err="1"/>
              <a:t>ће</a:t>
            </a:r>
            <a:r>
              <a:rPr lang="en-AU" dirty="0"/>
              <a:t> </a:t>
            </a:r>
            <a:r>
              <a:rPr lang="en-AU" dirty="0" err="1"/>
              <a:t>бити</a:t>
            </a:r>
            <a:r>
              <a:rPr lang="en-AU" dirty="0"/>
              <a:t> </a:t>
            </a:r>
            <a:r>
              <a:rPr lang="en-AU" dirty="0" err="1"/>
              <a:t>осветљено</a:t>
            </a:r>
            <a:r>
              <a:rPr lang="en-AU" dirty="0"/>
              <a:t> </a:t>
            </a:r>
            <a:r>
              <a:rPr lang="en-AU" dirty="0" err="1"/>
              <a:t>постављањем</a:t>
            </a:r>
            <a:r>
              <a:rPr lang="en-AU" dirty="0"/>
              <a:t> </a:t>
            </a:r>
            <a:r>
              <a:rPr lang="en-AU" dirty="0" err="1"/>
              <a:t>пет</a:t>
            </a:r>
            <a:r>
              <a:rPr lang="en-AU" dirty="0"/>
              <a:t> </a:t>
            </a:r>
            <a:r>
              <a:rPr lang="en-AU" dirty="0" err="1"/>
              <a:t>стубова</a:t>
            </a:r>
            <a:r>
              <a:rPr lang="en-AU" dirty="0"/>
              <a:t> </a:t>
            </a:r>
            <a:r>
              <a:rPr lang="en-AU" dirty="0" err="1"/>
              <a:t>јавне</a:t>
            </a:r>
            <a:r>
              <a:rPr lang="en-AU" dirty="0"/>
              <a:t> </a:t>
            </a:r>
            <a:r>
              <a:rPr lang="en-AU" dirty="0" err="1"/>
              <a:t>расвете</a:t>
            </a:r>
            <a:r>
              <a:rPr lang="en-AU" dirty="0"/>
              <a:t> </a:t>
            </a:r>
            <a:r>
              <a:rPr lang="en-AU" dirty="0" err="1"/>
              <a:t>висине</a:t>
            </a:r>
            <a:r>
              <a:rPr lang="en-AU" dirty="0"/>
              <a:t> 5 m </a:t>
            </a:r>
            <a:r>
              <a:rPr lang="en-AU" dirty="0" err="1"/>
              <a:t>са</a:t>
            </a:r>
            <a:r>
              <a:rPr lang="en-AU" dirty="0"/>
              <a:t> LED </a:t>
            </a:r>
            <a:r>
              <a:rPr lang="en-AU" dirty="0" err="1"/>
              <a:t>светиљкама</a:t>
            </a:r>
            <a:r>
              <a:rPr lang="en-AU" dirty="0"/>
              <a:t>.</a:t>
            </a:r>
            <a:endParaRPr lang="sr-Latn-RS" dirty="0"/>
          </a:p>
          <a:p>
            <a:pPr algn="just"/>
            <a:r>
              <a:rPr lang="en-AU" dirty="0"/>
              <a:t>Пројектом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предвиђено</a:t>
            </a:r>
            <a:r>
              <a:rPr lang="en-AU" dirty="0"/>
              <a:t> и </a:t>
            </a:r>
            <a:r>
              <a:rPr lang="en-AU" dirty="0" err="1"/>
              <a:t>унапређење</a:t>
            </a:r>
            <a:r>
              <a:rPr lang="en-AU" dirty="0"/>
              <a:t> </a:t>
            </a:r>
            <a:r>
              <a:rPr lang="en-AU" dirty="0" err="1"/>
              <a:t>саобраћајне</a:t>
            </a:r>
            <a:r>
              <a:rPr lang="en-AU" dirty="0"/>
              <a:t> </a:t>
            </a:r>
            <a:r>
              <a:rPr lang="en-AU" dirty="0" err="1"/>
              <a:t>сигнализације</a:t>
            </a:r>
            <a:r>
              <a:rPr lang="en-AU" dirty="0"/>
              <a:t>, </a:t>
            </a:r>
            <a:r>
              <a:rPr lang="en-AU" dirty="0" err="1"/>
              <a:t>укључујући</a:t>
            </a:r>
            <a:r>
              <a:rPr lang="en-AU" dirty="0"/>
              <a:t> </a:t>
            </a:r>
            <a:r>
              <a:rPr lang="en-AU" dirty="0" err="1"/>
              <a:t>замену</a:t>
            </a:r>
            <a:r>
              <a:rPr lang="en-AU" dirty="0"/>
              <a:t> </a:t>
            </a:r>
            <a:r>
              <a:rPr lang="en-AU" dirty="0" err="1"/>
              <a:t>постојеће</a:t>
            </a:r>
            <a:r>
              <a:rPr lang="en-AU" dirty="0"/>
              <a:t> </a:t>
            </a:r>
            <a:r>
              <a:rPr lang="en-AU" dirty="0" err="1"/>
              <a:t>вертикалне</a:t>
            </a:r>
            <a:r>
              <a:rPr lang="en-AU" dirty="0"/>
              <a:t> </a:t>
            </a:r>
            <a:r>
              <a:rPr lang="en-AU" dirty="0" err="1"/>
              <a:t>сигнализације</a:t>
            </a:r>
            <a:r>
              <a:rPr lang="en-AU" dirty="0"/>
              <a:t>, </a:t>
            </a:r>
            <a:r>
              <a:rPr lang="en-AU" dirty="0" err="1"/>
              <a:t>постављање</a:t>
            </a:r>
            <a:r>
              <a:rPr lang="en-AU" dirty="0"/>
              <a:t> </a:t>
            </a:r>
            <a:r>
              <a:rPr lang="en-AU" dirty="0" err="1"/>
              <a:t>знакова</a:t>
            </a:r>
            <a:r>
              <a:rPr lang="en-AU" dirty="0"/>
              <a:t> </a:t>
            </a:r>
            <a:r>
              <a:rPr lang="en-AU" dirty="0" err="1"/>
              <a:t>за</a:t>
            </a:r>
            <a:r>
              <a:rPr lang="en-AU" dirty="0"/>
              <a:t> </a:t>
            </a:r>
            <a:r>
              <a:rPr lang="en-AU" dirty="0" err="1"/>
              <a:t>упозорење</a:t>
            </a:r>
            <a:r>
              <a:rPr lang="en-AU" dirty="0"/>
              <a:t> на </a:t>
            </a:r>
            <a:r>
              <a:rPr lang="en-AU" dirty="0" err="1"/>
              <a:t>присуство</a:t>
            </a:r>
            <a:r>
              <a:rPr lang="en-AU" dirty="0"/>
              <a:t> </a:t>
            </a:r>
            <a:r>
              <a:rPr lang="en-AU" dirty="0" err="1"/>
              <a:t>деце</a:t>
            </a:r>
            <a:r>
              <a:rPr lang="en-AU" dirty="0"/>
              <a:t> и </a:t>
            </a:r>
            <a:r>
              <a:rPr lang="en-AU" dirty="0" err="1"/>
              <a:t>пешачке</a:t>
            </a:r>
            <a:r>
              <a:rPr lang="en-AU" dirty="0"/>
              <a:t> </a:t>
            </a:r>
            <a:r>
              <a:rPr lang="en-AU" dirty="0" err="1"/>
              <a:t>прелазе</a:t>
            </a:r>
            <a:r>
              <a:rPr lang="en-AU" dirty="0"/>
              <a:t>, </a:t>
            </a:r>
            <a:r>
              <a:rPr lang="en-AU" dirty="0" err="1"/>
              <a:t>као</a:t>
            </a:r>
            <a:r>
              <a:rPr lang="en-AU" dirty="0"/>
              <a:t> и </a:t>
            </a:r>
            <a:r>
              <a:rPr lang="en-AU" dirty="0" err="1"/>
              <a:t>обележавање</a:t>
            </a:r>
            <a:r>
              <a:rPr lang="en-AU" dirty="0"/>
              <a:t> </a:t>
            </a:r>
            <a:r>
              <a:rPr lang="en-AU" dirty="0" err="1"/>
              <a:t>нових</a:t>
            </a:r>
            <a:r>
              <a:rPr lang="en-AU" dirty="0"/>
              <a:t> </a:t>
            </a:r>
            <a:r>
              <a:rPr lang="en-AU" dirty="0" err="1"/>
              <a:t>хоризонталних</a:t>
            </a:r>
            <a:r>
              <a:rPr lang="en-AU" dirty="0"/>
              <a:t> </a:t>
            </a:r>
            <a:r>
              <a:rPr lang="en-AU" dirty="0" err="1"/>
              <a:t>ознака</a:t>
            </a:r>
            <a:r>
              <a:rPr lang="en-AU" dirty="0"/>
              <a:t> у </a:t>
            </a:r>
            <a:r>
              <a:rPr lang="en-AU" dirty="0" err="1"/>
              <a:t>зони</a:t>
            </a:r>
            <a:r>
              <a:rPr lang="en-AU" dirty="0"/>
              <a:t> </a:t>
            </a:r>
            <a:r>
              <a:rPr lang="en-AU" dirty="0" err="1"/>
              <a:t>игралишта</a:t>
            </a:r>
            <a:r>
              <a:rPr lang="en-AU" dirty="0" smtClean="0"/>
              <a:t>.</a:t>
            </a:r>
            <a:endParaRPr lang="sr-Cyrl-RS" sz="2800" b="1" u="sng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33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843" y="269823"/>
            <a:ext cx="8904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</a:t>
            </a:r>
            <a:r>
              <a:rPr lang="sr-Cyrl-RS" sz="2800" b="1" dirty="0" smtClean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3" y="1201026"/>
            <a:ext cx="5305263" cy="39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930" y="1159167"/>
            <a:ext cx="5286139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39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618" y="381275"/>
            <a:ext cx="8516539" cy="61254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9921" y="381275"/>
            <a:ext cx="6997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</a:t>
            </a:r>
            <a:endParaRPr lang="sr-Cyrl-RS" sz="2800" b="1" dirty="0" smtClean="0">
              <a:solidFill>
                <a:srgbClr val="002060"/>
              </a:solidFill>
            </a:endParaRPr>
          </a:p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46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980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НОВОПРОЈЕКТОВАНО </a:t>
            </a:r>
            <a:endParaRPr lang="sr-Cyrl-RS" sz="2800" b="1" dirty="0">
              <a:solidFill>
                <a:srgbClr val="002060"/>
              </a:solidFill>
            </a:endParaRPr>
          </a:p>
          <a:p>
            <a:pPr lvl="0"/>
            <a:r>
              <a:rPr lang="sr-Cyrl-RS" sz="2800" b="1" dirty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576" y="299803"/>
            <a:ext cx="8554644" cy="61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70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21" y="194872"/>
            <a:ext cx="11842230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u="sng" dirty="0" smtClean="0">
                <a:ea typeface="Times New Roman" panose="02020603050405020304" pitchFamily="18" charset="0"/>
              </a:rPr>
              <a:t>ПОТПРОЈЕКАТ </a:t>
            </a:r>
            <a:r>
              <a:rPr lang="sr-Cyrl-RS" sz="2000" b="1" u="sng" dirty="0">
                <a:ea typeface="Times New Roman" panose="02020603050405020304" pitchFamily="18" charset="0"/>
              </a:rPr>
              <a:t>9</a:t>
            </a:r>
            <a:r>
              <a:rPr lang="en-AU" sz="2000" b="1" u="sng" dirty="0" smtClean="0">
                <a:ea typeface="Times New Roman" panose="02020603050405020304" pitchFamily="18" charset="0"/>
              </a:rPr>
              <a:t>: </a:t>
            </a:r>
            <a:r>
              <a:rPr lang="sr-Cyrl-RS" sz="200" b="1" u="sng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/>
            </a:r>
            <a:br>
              <a:rPr lang="sr-Cyrl-RS" sz="200" b="1" u="sng" dirty="0" smtClean="0">
                <a:solidFill>
                  <a:srgbClr val="002060"/>
                </a:solidFill>
                <a:ea typeface="Times New Roman" panose="02020603050405020304" pitchFamily="18" charset="0"/>
              </a:rPr>
            </a:br>
            <a:r>
              <a:rPr lang="en-AU" sz="2500" b="1" u="sng" dirty="0" smtClean="0">
                <a:solidFill>
                  <a:srgbClr val="002060"/>
                </a:solidFill>
              </a:rPr>
              <a:t>ПАРТЕРНО УРЕЂЕЊЕ У НАСЕЉЕНОМ МЕСТУ СЕЧАЊ НА КП 377/1 И 377/3 КО СЕЧАЊ</a:t>
            </a:r>
            <a:endParaRPr lang="sr-Cyrl-RS" sz="2500" b="1" u="sng" dirty="0" smtClean="0">
              <a:solidFill>
                <a:srgbClr val="002060"/>
              </a:solidFill>
            </a:endParaRPr>
          </a:p>
          <a:p>
            <a:pPr algn="just"/>
            <a:r>
              <a:rPr lang="en-AU" dirty="0" smtClean="0"/>
              <a:t>Пројекат </a:t>
            </a:r>
            <a:r>
              <a:rPr lang="en-AU" dirty="0" err="1" smtClean="0"/>
              <a:t>обухвата</a:t>
            </a:r>
            <a:r>
              <a:rPr lang="en-AU" dirty="0" smtClean="0"/>
              <a:t> </a:t>
            </a:r>
            <a:r>
              <a:rPr lang="en-AU" dirty="0" err="1" smtClean="0"/>
              <a:t>уређење</a:t>
            </a:r>
            <a:r>
              <a:rPr lang="en-AU" dirty="0" smtClean="0"/>
              <a:t> </a:t>
            </a:r>
            <a:r>
              <a:rPr lang="en-AU" dirty="0" err="1" smtClean="0"/>
              <a:t>јавне</a:t>
            </a:r>
            <a:r>
              <a:rPr lang="en-AU" dirty="0" smtClean="0"/>
              <a:t> </a:t>
            </a:r>
            <a:r>
              <a:rPr lang="en-AU" dirty="0" err="1" smtClean="0"/>
              <a:t>површине</a:t>
            </a:r>
            <a:r>
              <a:rPr lang="en-AU" dirty="0" smtClean="0"/>
              <a:t> у </a:t>
            </a:r>
            <a:r>
              <a:rPr lang="en-AU" dirty="0" err="1" smtClean="0"/>
              <a:t>оквиру</a:t>
            </a:r>
            <a:r>
              <a:rPr lang="en-AU" dirty="0" smtClean="0"/>
              <a:t> </a:t>
            </a:r>
            <a:r>
              <a:rPr lang="en-AU" dirty="0" err="1" smtClean="0"/>
              <a:t>комплекса</a:t>
            </a:r>
            <a:r>
              <a:rPr lang="en-AU" dirty="0" smtClean="0"/>
              <a:t> </a:t>
            </a:r>
            <a:r>
              <a:rPr lang="en-AU" dirty="0" err="1" smtClean="0"/>
              <a:t>зграде</a:t>
            </a:r>
            <a:r>
              <a:rPr lang="en-AU" dirty="0" smtClean="0"/>
              <a:t> </a:t>
            </a:r>
            <a:r>
              <a:rPr lang="en-AU" dirty="0" err="1" smtClean="0"/>
              <a:t>општине</a:t>
            </a:r>
            <a:r>
              <a:rPr lang="en-AU" dirty="0" smtClean="0"/>
              <a:t> </a:t>
            </a:r>
            <a:r>
              <a:rPr lang="en-AU" dirty="0" err="1" smtClean="0"/>
              <a:t>Сечањ</a:t>
            </a:r>
            <a:r>
              <a:rPr lang="en-AU" dirty="0" smtClean="0"/>
              <a:t> </a:t>
            </a:r>
            <a:r>
              <a:rPr lang="en-AU" dirty="0" err="1" smtClean="0"/>
              <a:t>кроз</a:t>
            </a:r>
            <a:r>
              <a:rPr lang="en-AU" dirty="0" smtClean="0"/>
              <a:t> </a:t>
            </a:r>
            <a:r>
              <a:rPr lang="en-AU" dirty="0" err="1" smtClean="0"/>
              <a:t>изградњу</a:t>
            </a:r>
            <a:r>
              <a:rPr lang="en-AU" dirty="0" smtClean="0"/>
              <a:t> </a:t>
            </a:r>
            <a:r>
              <a:rPr lang="en-AU" dirty="0" err="1" smtClean="0"/>
              <a:t>спортског</a:t>
            </a:r>
            <a:r>
              <a:rPr lang="en-AU" dirty="0" smtClean="0"/>
              <a:t> </a:t>
            </a:r>
            <a:r>
              <a:rPr lang="en-AU" dirty="0" err="1" smtClean="0"/>
              <a:t>игралишта</a:t>
            </a:r>
            <a:r>
              <a:rPr lang="en-AU" dirty="0" smtClean="0"/>
              <a:t> </a:t>
            </a:r>
            <a:r>
              <a:rPr lang="en-AU" dirty="0" err="1" smtClean="0"/>
              <a:t>за</a:t>
            </a:r>
            <a:r>
              <a:rPr lang="en-AU" dirty="0" smtClean="0"/>
              <a:t> </a:t>
            </a:r>
            <a:r>
              <a:rPr lang="en-AU" dirty="0" err="1" smtClean="0"/>
              <a:t>рукомет</a:t>
            </a:r>
            <a:r>
              <a:rPr lang="en-AU" dirty="0" smtClean="0"/>
              <a:t> на </a:t>
            </a:r>
            <a:r>
              <a:rPr lang="en-AU" dirty="0" err="1" smtClean="0"/>
              <a:t>мултифункционалној</a:t>
            </a:r>
            <a:r>
              <a:rPr lang="en-AU" dirty="0" smtClean="0"/>
              <a:t> </a:t>
            </a:r>
            <a:r>
              <a:rPr lang="en-AU" dirty="0" err="1" smtClean="0"/>
              <a:t>подлози</a:t>
            </a:r>
            <a:r>
              <a:rPr lang="en-AU" dirty="0" smtClean="0"/>
              <a:t>, </a:t>
            </a:r>
            <a:r>
              <a:rPr lang="en-AU" dirty="0" err="1" smtClean="0"/>
              <a:t>санацију</a:t>
            </a:r>
            <a:r>
              <a:rPr lang="en-AU" dirty="0" smtClean="0"/>
              <a:t> </a:t>
            </a:r>
            <a:r>
              <a:rPr lang="en-AU" dirty="0" err="1" smtClean="0"/>
              <a:t>трибина</a:t>
            </a:r>
            <a:r>
              <a:rPr lang="en-AU" dirty="0" smtClean="0"/>
              <a:t> и </a:t>
            </a:r>
            <a:r>
              <a:rPr lang="en-AU" dirty="0" err="1" smtClean="0"/>
              <a:t>ограде</a:t>
            </a:r>
            <a:r>
              <a:rPr lang="en-AU" dirty="0" smtClean="0"/>
              <a:t>, </a:t>
            </a:r>
            <a:r>
              <a:rPr lang="en-AU" dirty="0" err="1" smtClean="0"/>
              <a:t>уређење</a:t>
            </a:r>
            <a:r>
              <a:rPr lang="en-AU" dirty="0" smtClean="0"/>
              <a:t> </a:t>
            </a:r>
            <a:r>
              <a:rPr lang="en-AU" dirty="0" err="1" smtClean="0"/>
              <a:t>зелених</a:t>
            </a:r>
            <a:r>
              <a:rPr lang="en-AU" dirty="0" smtClean="0"/>
              <a:t> површина </a:t>
            </a:r>
            <a:r>
              <a:rPr lang="en-AU" dirty="0" err="1" smtClean="0"/>
              <a:t>са</a:t>
            </a:r>
            <a:r>
              <a:rPr lang="en-AU" dirty="0" smtClean="0"/>
              <a:t> </a:t>
            </a:r>
            <a:r>
              <a:rPr lang="en-AU" dirty="0" err="1" smtClean="0"/>
              <a:t>садњом</a:t>
            </a:r>
            <a:r>
              <a:rPr lang="en-AU" dirty="0" smtClean="0"/>
              <a:t> </a:t>
            </a:r>
            <a:r>
              <a:rPr lang="en-AU" dirty="0" err="1" smtClean="0"/>
              <a:t>новог</a:t>
            </a:r>
            <a:r>
              <a:rPr lang="en-AU" dirty="0" smtClean="0"/>
              <a:t> </a:t>
            </a:r>
            <a:r>
              <a:rPr lang="en-AU" dirty="0" err="1" smtClean="0"/>
              <a:t>зеленила</a:t>
            </a:r>
            <a:r>
              <a:rPr lang="en-AU" dirty="0" smtClean="0"/>
              <a:t>, </a:t>
            </a:r>
            <a:r>
              <a:rPr lang="en-AU" dirty="0" err="1" smtClean="0"/>
              <a:t>системом</a:t>
            </a:r>
            <a:r>
              <a:rPr lang="en-AU" dirty="0" smtClean="0"/>
              <a:t> </a:t>
            </a:r>
            <a:r>
              <a:rPr lang="en-AU" dirty="0" err="1" smtClean="0"/>
              <a:t>за</a:t>
            </a:r>
            <a:r>
              <a:rPr lang="en-AU" dirty="0" smtClean="0"/>
              <a:t> </a:t>
            </a:r>
            <a:r>
              <a:rPr lang="en-AU" dirty="0" err="1" smtClean="0"/>
              <a:t>заливање</a:t>
            </a:r>
            <a:r>
              <a:rPr lang="en-AU" dirty="0" smtClean="0"/>
              <a:t>, </a:t>
            </a:r>
            <a:r>
              <a:rPr lang="en-AU" dirty="0" err="1" smtClean="0"/>
              <a:t>као</a:t>
            </a:r>
            <a:r>
              <a:rPr lang="en-AU" dirty="0" smtClean="0"/>
              <a:t> и </a:t>
            </a:r>
            <a:r>
              <a:rPr lang="en-AU" dirty="0" err="1" smtClean="0"/>
              <a:t>реконструкцију</a:t>
            </a:r>
            <a:r>
              <a:rPr lang="en-AU" dirty="0" smtClean="0"/>
              <a:t> </a:t>
            </a:r>
            <a:r>
              <a:rPr lang="en-AU" dirty="0" err="1" smtClean="0"/>
              <a:t>осветљења</a:t>
            </a:r>
            <a:r>
              <a:rPr lang="en-AU" dirty="0" smtClean="0"/>
              <a:t> и </a:t>
            </a:r>
            <a:r>
              <a:rPr lang="en-AU" dirty="0" err="1" smtClean="0"/>
              <a:t>унапређење</a:t>
            </a:r>
            <a:r>
              <a:rPr lang="en-AU" dirty="0" smtClean="0"/>
              <a:t> </a:t>
            </a:r>
            <a:r>
              <a:rPr lang="en-AU" dirty="0" err="1" smtClean="0"/>
              <a:t>саобраћајне</a:t>
            </a:r>
            <a:r>
              <a:rPr lang="en-AU" dirty="0" smtClean="0"/>
              <a:t> </a:t>
            </a:r>
            <a:r>
              <a:rPr lang="en-AU" dirty="0" err="1" smtClean="0"/>
              <a:t>сигнализације</a:t>
            </a:r>
            <a:r>
              <a:rPr lang="en-AU" dirty="0" smtClean="0"/>
              <a:t> у </a:t>
            </a:r>
            <a:r>
              <a:rPr lang="en-AU" dirty="0" err="1" smtClean="0"/>
              <a:t>зони</a:t>
            </a:r>
            <a:r>
              <a:rPr lang="en-AU" dirty="0" smtClean="0"/>
              <a:t> </a:t>
            </a:r>
            <a:r>
              <a:rPr lang="en-AU" dirty="0" err="1" smtClean="0"/>
              <a:t>локације</a:t>
            </a:r>
            <a:r>
              <a:rPr lang="en-AU" dirty="0" smtClean="0"/>
              <a:t> на КП 377/1 и 377/3 КО </a:t>
            </a:r>
            <a:r>
              <a:rPr lang="en-AU" dirty="0" err="1" smtClean="0"/>
              <a:t>Сечањ</a:t>
            </a:r>
            <a:r>
              <a:rPr lang="en-AU" dirty="0" smtClean="0"/>
              <a:t>.</a:t>
            </a:r>
            <a:endParaRPr lang="sr-Latn-RS" dirty="0" smtClean="0"/>
          </a:p>
          <a:p>
            <a:pPr algn="just"/>
            <a:r>
              <a:rPr lang="en-AU" dirty="0"/>
              <a:t>  </a:t>
            </a:r>
            <a:endParaRPr lang="sr-Latn-RS" dirty="0"/>
          </a:p>
          <a:p>
            <a:pPr algn="just"/>
            <a:r>
              <a:rPr lang="en-AU" u="sng" dirty="0" err="1"/>
              <a:t>Постојеће</a:t>
            </a:r>
            <a:r>
              <a:rPr lang="en-AU" u="sng" dirty="0"/>
              <a:t> </a:t>
            </a:r>
            <a:r>
              <a:rPr lang="en-AU" u="sng" dirty="0" err="1"/>
              <a:t>стање</a:t>
            </a:r>
            <a:endParaRPr lang="sr-Latn-RS" u="sng" dirty="0"/>
          </a:p>
          <a:p>
            <a:pPr algn="just"/>
            <a:r>
              <a:rPr lang="en-AU" dirty="0" err="1"/>
              <a:t>Предметна</a:t>
            </a:r>
            <a:r>
              <a:rPr lang="en-AU" dirty="0"/>
              <a:t> </a:t>
            </a:r>
            <a:r>
              <a:rPr lang="en-AU" dirty="0" err="1"/>
              <a:t>локација</a:t>
            </a:r>
            <a:r>
              <a:rPr lang="en-AU" dirty="0"/>
              <a:t> </a:t>
            </a:r>
            <a:r>
              <a:rPr lang="en-AU" dirty="0" err="1" smtClean="0"/>
              <a:t>се</a:t>
            </a:r>
            <a:r>
              <a:rPr lang="sr-Cyrl-RS" dirty="0" smtClean="0"/>
              <a:t> </a:t>
            </a:r>
            <a:r>
              <a:rPr lang="en-AU" dirty="0" err="1" smtClean="0"/>
              <a:t>налази</a:t>
            </a:r>
            <a:r>
              <a:rPr lang="en-AU" dirty="0" smtClean="0"/>
              <a:t>, </a:t>
            </a:r>
            <a:r>
              <a:rPr lang="en-AU" dirty="0"/>
              <a:t>у </a:t>
            </a:r>
            <a:r>
              <a:rPr lang="en-AU" dirty="0" err="1"/>
              <a:t>близини</a:t>
            </a:r>
            <a:r>
              <a:rPr lang="en-AU" dirty="0"/>
              <a:t> </a:t>
            </a:r>
            <a:r>
              <a:rPr lang="en-AU" dirty="0" err="1"/>
              <a:t>центра</a:t>
            </a:r>
            <a:r>
              <a:rPr lang="en-AU" dirty="0"/>
              <a:t> </a:t>
            </a:r>
            <a:r>
              <a:rPr lang="en-AU" dirty="0" err="1"/>
              <a:t>насеља</a:t>
            </a:r>
            <a:r>
              <a:rPr lang="en-AU" dirty="0"/>
              <a:t>, у </a:t>
            </a:r>
            <a:r>
              <a:rPr lang="en-AU" dirty="0" err="1"/>
              <a:t>оквиру</a:t>
            </a:r>
            <a:r>
              <a:rPr lang="en-AU" dirty="0"/>
              <a:t> </a:t>
            </a:r>
            <a:r>
              <a:rPr lang="en-AU" dirty="0" err="1"/>
              <a:t>дворишта</a:t>
            </a:r>
            <a:r>
              <a:rPr lang="en-AU" dirty="0"/>
              <a:t> </a:t>
            </a:r>
            <a:r>
              <a:rPr lang="en-AU" dirty="0" err="1"/>
              <a:t>објекта</a:t>
            </a:r>
            <a:r>
              <a:rPr lang="en-AU" dirty="0"/>
              <a:t> ЈЛС </a:t>
            </a:r>
            <a:r>
              <a:rPr lang="en-AU" dirty="0" err="1"/>
              <a:t>Сечањ</a:t>
            </a:r>
            <a:r>
              <a:rPr lang="en-AU" dirty="0"/>
              <a:t>. </a:t>
            </a:r>
            <a:r>
              <a:rPr lang="en-AU" dirty="0" err="1"/>
              <a:t>Парцела</a:t>
            </a:r>
            <a:r>
              <a:rPr lang="en-AU" dirty="0"/>
              <a:t>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правилног</a:t>
            </a:r>
            <a:r>
              <a:rPr lang="en-AU" dirty="0"/>
              <a:t> </a:t>
            </a:r>
            <a:r>
              <a:rPr lang="en-AU" dirty="0" err="1"/>
              <a:t>облика</a:t>
            </a:r>
            <a:r>
              <a:rPr lang="en-AU" dirty="0"/>
              <a:t> </a:t>
            </a:r>
            <a:r>
              <a:rPr lang="en-AU" dirty="0" err="1"/>
              <a:t>површине</a:t>
            </a:r>
            <a:r>
              <a:rPr lang="en-AU" dirty="0"/>
              <a:t> </a:t>
            </a:r>
            <a:r>
              <a:rPr lang="en-AU" dirty="0" err="1"/>
              <a:t>око</a:t>
            </a:r>
            <a:r>
              <a:rPr lang="en-AU" dirty="0"/>
              <a:t> 2.077 m² и </a:t>
            </a:r>
            <a:r>
              <a:rPr lang="en-AU" dirty="0" err="1"/>
              <a:t>има</a:t>
            </a:r>
            <a:r>
              <a:rPr lang="en-AU" dirty="0"/>
              <a:t> </a:t>
            </a:r>
            <a:r>
              <a:rPr lang="en-AU" dirty="0" err="1"/>
              <a:t>приступ</a:t>
            </a:r>
            <a:r>
              <a:rPr lang="en-AU" dirty="0"/>
              <a:t> </a:t>
            </a:r>
            <a:r>
              <a:rPr lang="en-AU" dirty="0" err="1"/>
              <a:t>јавној</a:t>
            </a:r>
            <a:r>
              <a:rPr lang="en-AU" dirty="0"/>
              <a:t> </a:t>
            </a:r>
            <a:r>
              <a:rPr lang="en-AU" dirty="0" err="1"/>
              <a:t>саобраћајници</a:t>
            </a:r>
            <a:r>
              <a:rPr lang="en-AU" dirty="0"/>
              <a:t>. На </a:t>
            </a:r>
            <a:r>
              <a:rPr lang="en-AU" dirty="0" err="1"/>
              <a:t>локацији</a:t>
            </a:r>
            <a:r>
              <a:rPr lang="en-AU" dirty="0"/>
              <a:t> </a:t>
            </a:r>
            <a:r>
              <a:rPr lang="en-AU" dirty="0" err="1"/>
              <a:t>се</a:t>
            </a:r>
            <a:r>
              <a:rPr lang="en-AU" dirty="0"/>
              <a:t> </a:t>
            </a:r>
            <a:r>
              <a:rPr lang="en-AU" dirty="0" err="1"/>
              <a:t>налази</a:t>
            </a:r>
            <a:r>
              <a:rPr lang="en-AU" dirty="0"/>
              <a:t> </a:t>
            </a:r>
            <a:r>
              <a:rPr lang="en-AU" dirty="0" err="1"/>
              <a:t>постојеће</a:t>
            </a:r>
            <a:r>
              <a:rPr lang="en-AU" dirty="0"/>
              <a:t> </a:t>
            </a:r>
            <a:r>
              <a:rPr lang="en-AU" dirty="0" err="1"/>
              <a:t>бетонско</a:t>
            </a:r>
            <a:r>
              <a:rPr lang="en-AU" dirty="0"/>
              <a:t> </a:t>
            </a:r>
            <a:r>
              <a:rPr lang="en-AU" dirty="0" err="1"/>
              <a:t>игралиште</a:t>
            </a:r>
            <a:r>
              <a:rPr lang="en-AU" dirty="0"/>
              <a:t> </a:t>
            </a:r>
            <a:r>
              <a:rPr lang="en-AU" dirty="0" err="1"/>
              <a:t>са</a:t>
            </a:r>
            <a:r>
              <a:rPr lang="en-AU" dirty="0"/>
              <a:t> </a:t>
            </a:r>
            <a:r>
              <a:rPr lang="en-AU" dirty="0" err="1"/>
              <a:t>трибинама</a:t>
            </a:r>
            <a:r>
              <a:rPr lang="en-AU" dirty="0"/>
              <a:t> и </a:t>
            </a:r>
            <a:r>
              <a:rPr lang="en-AU" dirty="0" err="1"/>
              <a:t>оградом</a:t>
            </a:r>
            <a:r>
              <a:rPr lang="en-AU" dirty="0"/>
              <a:t>, </a:t>
            </a:r>
            <a:r>
              <a:rPr lang="en-AU" dirty="0" err="1"/>
              <a:t>до</a:t>
            </a:r>
            <a:r>
              <a:rPr lang="en-AU" dirty="0"/>
              <a:t> </a:t>
            </a:r>
            <a:r>
              <a:rPr lang="en-AU" dirty="0" err="1"/>
              <a:t>кога</a:t>
            </a:r>
            <a:r>
              <a:rPr lang="en-AU" dirty="0"/>
              <a:t> </a:t>
            </a:r>
            <a:r>
              <a:rPr lang="en-AU" dirty="0" err="1"/>
              <a:t>води</a:t>
            </a:r>
            <a:r>
              <a:rPr lang="en-AU" dirty="0"/>
              <a:t> </a:t>
            </a:r>
            <a:r>
              <a:rPr lang="en-AU" dirty="0" err="1"/>
              <a:t>бетонска</a:t>
            </a:r>
            <a:r>
              <a:rPr lang="en-AU" dirty="0"/>
              <a:t> </a:t>
            </a:r>
            <a:r>
              <a:rPr lang="en-AU" dirty="0" err="1"/>
              <a:t>приступна</a:t>
            </a:r>
            <a:r>
              <a:rPr lang="en-AU" dirty="0"/>
              <a:t> </a:t>
            </a:r>
            <a:r>
              <a:rPr lang="en-AU" dirty="0" err="1"/>
              <a:t>стаза</a:t>
            </a:r>
            <a:r>
              <a:rPr lang="en-AU" dirty="0"/>
              <a:t>. </a:t>
            </a:r>
            <a:r>
              <a:rPr lang="en-AU" dirty="0" err="1"/>
              <a:t>Игралште</a:t>
            </a:r>
            <a:r>
              <a:rPr lang="en-AU" dirty="0"/>
              <a:t>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осветљено</a:t>
            </a:r>
            <a:r>
              <a:rPr lang="en-AU" dirty="0"/>
              <a:t> </a:t>
            </a:r>
            <a:r>
              <a:rPr lang="en-AU" dirty="0" err="1"/>
              <a:t>рефлекторима</a:t>
            </a:r>
            <a:r>
              <a:rPr lang="en-AU" dirty="0"/>
              <a:t> </a:t>
            </a:r>
            <a:r>
              <a:rPr lang="en-AU" dirty="0" err="1"/>
              <a:t>постављеним</a:t>
            </a:r>
            <a:r>
              <a:rPr lang="en-AU" dirty="0"/>
              <a:t> на </a:t>
            </a:r>
            <a:r>
              <a:rPr lang="en-AU" dirty="0" err="1"/>
              <a:t>четири</a:t>
            </a:r>
            <a:r>
              <a:rPr lang="en-AU" dirty="0"/>
              <a:t> </a:t>
            </a:r>
            <a:r>
              <a:rPr lang="en-AU" dirty="0" err="1"/>
              <a:t>метална</a:t>
            </a:r>
            <a:r>
              <a:rPr lang="en-AU" dirty="0"/>
              <a:t> </a:t>
            </a:r>
            <a:r>
              <a:rPr lang="en-AU" dirty="0" err="1"/>
              <a:t>стуба</a:t>
            </a:r>
            <a:r>
              <a:rPr lang="en-AU" dirty="0"/>
              <a:t> </a:t>
            </a:r>
            <a:r>
              <a:rPr lang="en-AU" dirty="0" err="1"/>
              <a:t>висине</a:t>
            </a:r>
            <a:r>
              <a:rPr lang="en-AU" dirty="0"/>
              <a:t> 10 m. Зелене </a:t>
            </a:r>
            <a:r>
              <a:rPr lang="en-AU" dirty="0" err="1"/>
              <a:t>површине</a:t>
            </a:r>
            <a:r>
              <a:rPr lang="en-AU" dirty="0"/>
              <a:t> </a:t>
            </a:r>
            <a:r>
              <a:rPr lang="en-AU" dirty="0" err="1"/>
              <a:t>заузимају</a:t>
            </a:r>
            <a:r>
              <a:rPr lang="en-AU" dirty="0"/>
              <a:t> </a:t>
            </a:r>
            <a:r>
              <a:rPr lang="en-AU" dirty="0" err="1"/>
              <a:t>око</a:t>
            </a:r>
            <a:r>
              <a:rPr lang="en-AU" dirty="0"/>
              <a:t> 109,62 m² и </a:t>
            </a:r>
            <a:r>
              <a:rPr lang="en-AU" dirty="0" err="1"/>
              <a:t>чине</a:t>
            </a:r>
            <a:r>
              <a:rPr lang="en-AU" dirty="0"/>
              <a:t> </a:t>
            </a:r>
            <a:r>
              <a:rPr lang="en-AU" dirty="0" err="1"/>
              <a:t>их</a:t>
            </a:r>
            <a:r>
              <a:rPr lang="en-AU" dirty="0"/>
              <a:t> </a:t>
            </a:r>
            <a:r>
              <a:rPr lang="en-AU" dirty="0" err="1"/>
              <a:t>травни</a:t>
            </a:r>
            <a:r>
              <a:rPr lang="en-AU" dirty="0"/>
              <a:t> </a:t>
            </a:r>
            <a:r>
              <a:rPr lang="en-AU" dirty="0" err="1"/>
              <a:t>покривач</a:t>
            </a:r>
            <a:r>
              <a:rPr lang="en-AU" dirty="0"/>
              <a:t> и </a:t>
            </a:r>
            <a:r>
              <a:rPr lang="en-AU" dirty="0" err="1"/>
              <a:t>постојеће</a:t>
            </a:r>
            <a:r>
              <a:rPr lang="en-AU" dirty="0"/>
              <a:t> </a:t>
            </a:r>
            <a:r>
              <a:rPr lang="en-AU" dirty="0" err="1"/>
              <a:t>четинарско</a:t>
            </a:r>
            <a:r>
              <a:rPr lang="en-AU" dirty="0"/>
              <a:t> </a:t>
            </a:r>
            <a:r>
              <a:rPr lang="en-AU" dirty="0" err="1"/>
              <a:t>жбуње</a:t>
            </a:r>
            <a:r>
              <a:rPr lang="en-AU" dirty="0"/>
              <a:t> и </a:t>
            </a:r>
            <a:r>
              <a:rPr lang="en-AU" dirty="0" err="1"/>
              <a:t>дрвеће</a:t>
            </a:r>
            <a:r>
              <a:rPr lang="en-AU" dirty="0"/>
              <a:t> </a:t>
            </a:r>
            <a:r>
              <a:rPr lang="en-AU" dirty="0" err="1"/>
              <a:t>које</a:t>
            </a:r>
            <a:r>
              <a:rPr lang="en-AU" dirty="0"/>
              <a:t> </a:t>
            </a:r>
            <a:r>
              <a:rPr lang="en-AU" dirty="0" err="1"/>
              <a:t>се</a:t>
            </a:r>
            <a:r>
              <a:rPr lang="en-AU" dirty="0"/>
              <a:t> </a:t>
            </a:r>
            <a:r>
              <a:rPr lang="en-AU" dirty="0" err="1"/>
              <a:t>задржава</a:t>
            </a:r>
            <a:r>
              <a:rPr lang="en-AU" dirty="0"/>
              <a:t> у </a:t>
            </a:r>
            <a:r>
              <a:rPr lang="en-AU" dirty="0" err="1"/>
              <a:t>оквиру</a:t>
            </a:r>
            <a:r>
              <a:rPr lang="en-AU" dirty="0"/>
              <a:t> </a:t>
            </a:r>
            <a:r>
              <a:rPr lang="en-AU" dirty="0" err="1"/>
              <a:t>пројектованог</a:t>
            </a:r>
            <a:r>
              <a:rPr lang="en-AU" dirty="0"/>
              <a:t> </a:t>
            </a:r>
            <a:r>
              <a:rPr lang="en-AU" dirty="0" err="1"/>
              <a:t>решења</a:t>
            </a:r>
            <a:r>
              <a:rPr lang="en-AU" dirty="0"/>
              <a:t>. </a:t>
            </a:r>
            <a:endParaRPr lang="sr-Latn-RS" dirty="0"/>
          </a:p>
          <a:p>
            <a:pPr algn="just"/>
            <a:r>
              <a:rPr lang="en-AU" dirty="0"/>
              <a:t> </a:t>
            </a:r>
            <a:endParaRPr lang="sr-Latn-RS" dirty="0"/>
          </a:p>
          <a:p>
            <a:pPr algn="just"/>
            <a:r>
              <a:rPr lang="en-AU" u="sng" dirty="0" err="1"/>
              <a:t>Пројектно</a:t>
            </a:r>
            <a:r>
              <a:rPr lang="en-AU" u="sng" dirty="0"/>
              <a:t> </a:t>
            </a:r>
            <a:r>
              <a:rPr lang="en-AU" u="sng" dirty="0" err="1"/>
              <a:t>решење</a:t>
            </a:r>
            <a:endParaRPr lang="sr-Latn-RS" u="sng" dirty="0"/>
          </a:p>
          <a:p>
            <a:pPr algn="just"/>
            <a:r>
              <a:rPr lang="en-AU" dirty="0"/>
              <a:t>Пројектом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предвиђена</a:t>
            </a:r>
            <a:r>
              <a:rPr lang="en-AU" dirty="0"/>
              <a:t> </a:t>
            </a:r>
            <a:r>
              <a:rPr lang="en-AU" dirty="0" err="1"/>
              <a:t>изградња</a:t>
            </a:r>
            <a:r>
              <a:rPr lang="en-AU" dirty="0"/>
              <a:t> </a:t>
            </a:r>
            <a:r>
              <a:rPr lang="en-AU" dirty="0" err="1"/>
              <a:t>спортског</a:t>
            </a:r>
            <a:r>
              <a:rPr lang="en-AU" dirty="0"/>
              <a:t> </a:t>
            </a:r>
            <a:r>
              <a:rPr lang="en-AU" dirty="0" err="1"/>
              <a:t>игралишта</a:t>
            </a:r>
            <a:r>
              <a:rPr lang="en-AU" dirty="0"/>
              <a:t> </a:t>
            </a:r>
            <a:r>
              <a:rPr lang="en-AU" dirty="0" err="1"/>
              <a:t>за</a:t>
            </a:r>
            <a:r>
              <a:rPr lang="en-AU" dirty="0"/>
              <a:t> </a:t>
            </a:r>
            <a:r>
              <a:rPr lang="en-AU" dirty="0" err="1"/>
              <a:t>рукомет</a:t>
            </a:r>
            <a:r>
              <a:rPr lang="en-AU" dirty="0"/>
              <a:t> </a:t>
            </a:r>
            <a:r>
              <a:rPr lang="en-AU" dirty="0" err="1"/>
              <a:t>површине</a:t>
            </a:r>
            <a:r>
              <a:rPr lang="en-AU" dirty="0"/>
              <a:t> 861 m² </a:t>
            </a:r>
            <a:r>
              <a:rPr lang="en-AU" dirty="0" err="1"/>
              <a:t>са</a:t>
            </a:r>
            <a:r>
              <a:rPr lang="en-AU" dirty="0"/>
              <a:t> </a:t>
            </a:r>
            <a:r>
              <a:rPr lang="en-AU" dirty="0" err="1"/>
              <a:t>мултифункционалном</a:t>
            </a:r>
            <a:r>
              <a:rPr lang="en-AU" dirty="0"/>
              <a:t> </a:t>
            </a:r>
            <a:r>
              <a:rPr lang="en-AU" dirty="0" err="1"/>
              <a:t>спортском</a:t>
            </a:r>
            <a:r>
              <a:rPr lang="en-AU" dirty="0"/>
              <a:t> </a:t>
            </a:r>
            <a:r>
              <a:rPr lang="en-AU" dirty="0" err="1"/>
              <a:t>подлогом</a:t>
            </a:r>
            <a:r>
              <a:rPr lang="en-AU" dirty="0"/>
              <a:t> </a:t>
            </a:r>
            <a:r>
              <a:rPr lang="en-AU" dirty="0" err="1"/>
              <a:t>од</a:t>
            </a:r>
            <a:r>
              <a:rPr lang="en-AU" dirty="0"/>
              <a:t> </a:t>
            </a:r>
            <a:r>
              <a:rPr lang="en-AU" dirty="0" err="1"/>
              <a:t>монтажних</a:t>
            </a:r>
            <a:r>
              <a:rPr lang="en-AU" dirty="0"/>
              <a:t> ПП </a:t>
            </a:r>
            <a:r>
              <a:rPr lang="en-AU" dirty="0" err="1"/>
              <a:t>плоча</a:t>
            </a:r>
            <a:r>
              <a:rPr lang="en-AU" dirty="0"/>
              <a:t>. </a:t>
            </a:r>
            <a:r>
              <a:rPr lang="en-AU" dirty="0" err="1"/>
              <a:t>Планирана</a:t>
            </a:r>
            <a:r>
              <a:rPr lang="en-AU" dirty="0"/>
              <a:t>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санација</a:t>
            </a:r>
            <a:r>
              <a:rPr lang="en-AU" dirty="0"/>
              <a:t> </a:t>
            </a:r>
            <a:r>
              <a:rPr lang="en-AU" dirty="0" err="1"/>
              <a:t>постојећих</a:t>
            </a:r>
            <a:r>
              <a:rPr lang="en-AU" dirty="0"/>
              <a:t> </a:t>
            </a:r>
            <a:r>
              <a:rPr lang="en-AU" dirty="0" err="1"/>
              <a:t>трибина</a:t>
            </a:r>
            <a:r>
              <a:rPr lang="en-AU" dirty="0"/>
              <a:t> </a:t>
            </a:r>
            <a:r>
              <a:rPr lang="en-AU" dirty="0" err="1"/>
              <a:t>постављањем</a:t>
            </a:r>
            <a:r>
              <a:rPr lang="en-AU" dirty="0"/>
              <a:t> </a:t>
            </a:r>
            <a:r>
              <a:rPr lang="en-AU" dirty="0" err="1"/>
              <a:t>нових</a:t>
            </a:r>
            <a:r>
              <a:rPr lang="en-AU" dirty="0"/>
              <a:t> </a:t>
            </a:r>
            <a:r>
              <a:rPr lang="en-AU" dirty="0" err="1"/>
              <a:t>седишта</a:t>
            </a:r>
            <a:r>
              <a:rPr lang="en-AU" dirty="0"/>
              <a:t> (210 </a:t>
            </a:r>
            <a:r>
              <a:rPr lang="en-AU" dirty="0" err="1"/>
              <a:t>ком</a:t>
            </a:r>
            <a:r>
              <a:rPr lang="en-AU" dirty="0"/>
              <a:t>), </a:t>
            </a:r>
            <a:r>
              <a:rPr lang="en-AU" dirty="0" err="1"/>
              <a:t>као</a:t>
            </a:r>
            <a:r>
              <a:rPr lang="en-AU" dirty="0"/>
              <a:t> и </a:t>
            </a:r>
            <a:r>
              <a:rPr lang="en-AU" dirty="0" err="1"/>
              <a:t>репарација</a:t>
            </a:r>
            <a:r>
              <a:rPr lang="en-AU" dirty="0"/>
              <a:t> и </a:t>
            </a:r>
            <a:r>
              <a:rPr lang="en-AU" dirty="0" err="1"/>
              <a:t>фарбање</a:t>
            </a:r>
            <a:r>
              <a:rPr lang="en-AU" dirty="0"/>
              <a:t> </a:t>
            </a:r>
            <a:r>
              <a:rPr lang="en-AU" dirty="0" err="1"/>
              <a:t>ограде</a:t>
            </a:r>
            <a:r>
              <a:rPr lang="en-AU" dirty="0"/>
              <a:t> </a:t>
            </a:r>
            <a:r>
              <a:rPr lang="en-AU" dirty="0" err="1"/>
              <a:t>уз</a:t>
            </a:r>
            <a:r>
              <a:rPr lang="en-AU" dirty="0"/>
              <a:t> </a:t>
            </a:r>
            <a:r>
              <a:rPr lang="en-AU" dirty="0" err="1"/>
              <a:t>спортски</a:t>
            </a:r>
            <a:r>
              <a:rPr lang="en-AU" dirty="0"/>
              <a:t> </a:t>
            </a:r>
            <a:r>
              <a:rPr lang="en-AU" dirty="0" err="1"/>
              <a:t>терен</a:t>
            </a:r>
            <a:r>
              <a:rPr lang="en-AU" dirty="0"/>
              <a:t>.</a:t>
            </a:r>
            <a:endParaRPr lang="sr-Latn-RS" dirty="0"/>
          </a:p>
          <a:p>
            <a:pPr algn="just"/>
            <a:r>
              <a:rPr lang="en-AU" dirty="0"/>
              <a:t>У </a:t>
            </a:r>
            <a:r>
              <a:rPr lang="en-AU" dirty="0" err="1"/>
              <a:t>оквиру</a:t>
            </a:r>
            <a:r>
              <a:rPr lang="en-AU" dirty="0"/>
              <a:t> </a:t>
            </a:r>
            <a:r>
              <a:rPr lang="en-AU" dirty="0" err="1"/>
              <a:t>уређења</a:t>
            </a:r>
            <a:r>
              <a:rPr lang="en-AU" dirty="0"/>
              <a:t> </a:t>
            </a:r>
            <a:r>
              <a:rPr lang="en-AU" dirty="0" err="1"/>
              <a:t>зелених</a:t>
            </a:r>
            <a:r>
              <a:rPr lang="en-AU" dirty="0"/>
              <a:t> површина </a:t>
            </a:r>
            <a:r>
              <a:rPr lang="en-AU" dirty="0" err="1"/>
              <a:t>предвиђена</a:t>
            </a:r>
            <a:r>
              <a:rPr lang="en-AU" dirty="0"/>
              <a:t>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садња</a:t>
            </a:r>
            <a:r>
              <a:rPr lang="en-AU" dirty="0"/>
              <a:t> </a:t>
            </a:r>
            <a:r>
              <a:rPr lang="en-AU" dirty="0" smtClean="0"/>
              <a:t>18 </a:t>
            </a:r>
            <a:r>
              <a:rPr lang="en-AU" dirty="0" err="1" smtClean="0"/>
              <a:t>садница</a:t>
            </a:r>
            <a:r>
              <a:rPr lang="en-AU" dirty="0" smtClean="0"/>
              <a:t> </a:t>
            </a:r>
            <a:r>
              <a:rPr lang="en-AU" dirty="0" err="1" smtClean="0"/>
              <a:t>зимзелених</a:t>
            </a:r>
            <a:r>
              <a:rPr lang="en-AU" dirty="0" smtClean="0"/>
              <a:t> </a:t>
            </a:r>
            <a:r>
              <a:rPr lang="en-AU" dirty="0" err="1" smtClean="0"/>
              <a:t>жбунастих</a:t>
            </a:r>
            <a:r>
              <a:rPr lang="en-AU" dirty="0" smtClean="0"/>
              <a:t> </a:t>
            </a:r>
            <a:r>
              <a:rPr lang="en-AU" dirty="0" err="1" smtClean="0"/>
              <a:t>врста</a:t>
            </a:r>
            <a:r>
              <a:rPr lang="en-AU" dirty="0" smtClean="0"/>
              <a:t> и 19 </a:t>
            </a:r>
            <a:r>
              <a:rPr lang="en-AU" dirty="0" err="1" smtClean="0"/>
              <a:t>садница</a:t>
            </a:r>
            <a:r>
              <a:rPr lang="en-AU" dirty="0" smtClean="0"/>
              <a:t> </a:t>
            </a:r>
            <a:r>
              <a:rPr lang="en-AU" dirty="0" err="1" smtClean="0"/>
              <a:t>четинарског</a:t>
            </a:r>
            <a:r>
              <a:rPr lang="en-AU" dirty="0" smtClean="0"/>
              <a:t> </a:t>
            </a:r>
            <a:r>
              <a:rPr lang="en-AU" dirty="0" err="1" smtClean="0"/>
              <a:t>жбуња</a:t>
            </a:r>
            <a:r>
              <a:rPr lang="en-AU" dirty="0" smtClean="0"/>
              <a:t>. </a:t>
            </a:r>
            <a:r>
              <a:rPr lang="en-AU" dirty="0" err="1"/>
              <a:t>Постојећи</a:t>
            </a:r>
            <a:r>
              <a:rPr lang="en-AU" dirty="0"/>
              <a:t> </a:t>
            </a:r>
            <a:r>
              <a:rPr lang="en-AU" dirty="0" err="1"/>
              <a:t>систем</a:t>
            </a:r>
            <a:r>
              <a:rPr lang="en-AU" dirty="0"/>
              <a:t> </a:t>
            </a:r>
            <a:r>
              <a:rPr lang="en-AU" dirty="0" err="1"/>
              <a:t>расвете</a:t>
            </a:r>
            <a:r>
              <a:rPr lang="en-AU" dirty="0"/>
              <a:t> </a:t>
            </a:r>
            <a:r>
              <a:rPr lang="en-AU" dirty="0" err="1"/>
              <a:t>се</a:t>
            </a:r>
            <a:r>
              <a:rPr lang="en-AU" dirty="0"/>
              <a:t> </a:t>
            </a:r>
            <a:r>
              <a:rPr lang="en-AU" dirty="0" err="1"/>
              <a:t>задржава</a:t>
            </a:r>
            <a:r>
              <a:rPr lang="en-AU" dirty="0"/>
              <a:t>, </a:t>
            </a:r>
            <a:r>
              <a:rPr lang="en-AU" dirty="0" err="1"/>
              <a:t>уз</a:t>
            </a:r>
            <a:r>
              <a:rPr lang="en-AU" dirty="0"/>
              <a:t> </a:t>
            </a:r>
            <a:r>
              <a:rPr lang="en-AU" dirty="0" err="1"/>
              <a:t>замену</a:t>
            </a:r>
            <a:r>
              <a:rPr lang="en-AU" dirty="0"/>
              <a:t> </a:t>
            </a:r>
            <a:r>
              <a:rPr lang="en-AU" dirty="0" err="1"/>
              <a:t>рефлектора</a:t>
            </a:r>
            <a:r>
              <a:rPr lang="en-AU" dirty="0"/>
              <a:t> на </a:t>
            </a:r>
            <a:r>
              <a:rPr lang="en-AU" dirty="0" err="1"/>
              <a:t>четири</a:t>
            </a:r>
            <a:r>
              <a:rPr lang="en-AU" dirty="0"/>
              <a:t> </a:t>
            </a:r>
            <a:r>
              <a:rPr lang="en-AU" dirty="0" err="1"/>
              <a:t>постојећа</a:t>
            </a:r>
            <a:r>
              <a:rPr lang="en-AU" dirty="0"/>
              <a:t> </a:t>
            </a:r>
            <a:r>
              <a:rPr lang="en-AU" dirty="0" err="1"/>
              <a:t>стуба</a:t>
            </a:r>
            <a:r>
              <a:rPr lang="en-AU" dirty="0"/>
              <a:t> и </a:t>
            </a:r>
            <a:r>
              <a:rPr lang="en-AU" dirty="0" err="1"/>
              <a:t>постављање</a:t>
            </a:r>
            <a:r>
              <a:rPr lang="en-AU" dirty="0"/>
              <a:t> </a:t>
            </a:r>
            <a:r>
              <a:rPr lang="en-AU" dirty="0" err="1"/>
              <a:t>укупно</a:t>
            </a:r>
            <a:r>
              <a:rPr lang="en-AU" dirty="0"/>
              <a:t> 16 </a:t>
            </a:r>
            <a:r>
              <a:rPr lang="en-AU" dirty="0" err="1"/>
              <a:t>нових</a:t>
            </a:r>
            <a:r>
              <a:rPr lang="en-AU" dirty="0"/>
              <a:t> LED </a:t>
            </a:r>
            <a:r>
              <a:rPr lang="en-AU" dirty="0" err="1"/>
              <a:t>рефлектора</a:t>
            </a:r>
            <a:r>
              <a:rPr lang="en-AU" dirty="0"/>
              <a:t>, </a:t>
            </a:r>
            <a:r>
              <a:rPr lang="en-AU" dirty="0" err="1"/>
              <a:t>као</a:t>
            </a:r>
            <a:r>
              <a:rPr lang="en-AU" dirty="0"/>
              <a:t> и </a:t>
            </a:r>
            <a:r>
              <a:rPr lang="en-AU" dirty="0" err="1"/>
              <a:t>антикорозивну</a:t>
            </a:r>
            <a:r>
              <a:rPr lang="en-AU" dirty="0"/>
              <a:t> </a:t>
            </a:r>
            <a:r>
              <a:rPr lang="en-AU" dirty="0" err="1"/>
              <a:t>заштиту</a:t>
            </a:r>
            <a:r>
              <a:rPr lang="en-AU" dirty="0"/>
              <a:t> и </a:t>
            </a:r>
            <a:r>
              <a:rPr lang="en-AU" dirty="0" err="1"/>
              <a:t>фарбање</a:t>
            </a:r>
            <a:r>
              <a:rPr lang="en-AU" dirty="0"/>
              <a:t> </a:t>
            </a:r>
            <a:r>
              <a:rPr lang="en-AU" dirty="0" err="1"/>
              <a:t>стубова</a:t>
            </a:r>
            <a:r>
              <a:rPr lang="en-AU" dirty="0"/>
              <a:t>.</a:t>
            </a:r>
            <a:endParaRPr lang="sr-Latn-RS" dirty="0"/>
          </a:p>
          <a:p>
            <a:pPr algn="just"/>
            <a:r>
              <a:rPr lang="en-AU" dirty="0"/>
              <a:t>Пројектом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предвиђено</a:t>
            </a:r>
            <a:r>
              <a:rPr lang="en-AU" dirty="0"/>
              <a:t> и </a:t>
            </a:r>
            <a:r>
              <a:rPr lang="en-AU" dirty="0" err="1"/>
              <a:t>унапређење</a:t>
            </a:r>
            <a:r>
              <a:rPr lang="en-AU" dirty="0"/>
              <a:t> </a:t>
            </a:r>
            <a:r>
              <a:rPr lang="en-AU" dirty="0" err="1"/>
              <a:t>саобраћајне</a:t>
            </a:r>
            <a:r>
              <a:rPr lang="en-AU" dirty="0"/>
              <a:t> </a:t>
            </a:r>
            <a:r>
              <a:rPr lang="en-AU" dirty="0" err="1"/>
              <a:t>сигнализације</a:t>
            </a:r>
            <a:r>
              <a:rPr lang="en-AU" dirty="0"/>
              <a:t> у </a:t>
            </a:r>
            <a:r>
              <a:rPr lang="en-AU" dirty="0" err="1"/>
              <a:t>зони</a:t>
            </a:r>
            <a:r>
              <a:rPr lang="en-AU" dirty="0"/>
              <a:t> </a:t>
            </a:r>
            <a:r>
              <a:rPr lang="en-AU" dirty="0" err="1"/>
              <a:t>игралишта</a:t>
            </a:r>
            <a:r>
              <a:rPr lang="en-AU" dirty="0"/>
              <a:t>, </a:t>
            </a:r>
            <a:r>
              <a:rPr lang="en-AU" dirty="0" err="1"/>
              <a:t>укључујући</a:t>
            </a:r>
            <a:r>
              <a:rPr lang="en-AU" dirty="0"/>
              <a:t> </a:t>
            </a:r>
            <a:r>
              <a:rPr lang="en-AU" dirty="0" err="1"/>
              <a:t>обележавање</a:t>
            </a:r>
            <a:r>
              <a:rPr lang="en-AU" dirty="0"/>
              <a:t> </a:t>
            </a:r>
            <a:r>
              <a:rPr lang="en-AU" dirty="0" err="1"/>
              <a:t>зоне</a:t>
            </a:r>
            <a:r>
              <a:rPr lang="en-AU" dirty="0"/>
              <a:t> </a:t>
            </a:r>
            <a:r>
              <a:rPr lang="en-AU" dirty="0" err="1"/>
              <a:t>школе</a:t>
            </a:r>
            <a:r>
              <a:rPr lang="en-AU" dirty="0"/>
              <a:t> и </a:t>
            </a:r>
            <a:r>
              <a:rPr lang="en-AU" dirty="0" err="1"/>
              <a:t>обнову</a:t>
            </a:r>
            <a:r>
              <a:rPr lang="en-AU" dirty="0"/>
              <a:t> </a:t>
            </a:r>
            <a:r>
              <a:rPr lang="en-AU" dirty="0" err="1"/>
              <a:t>хоризонталне</a:t>
            </a:r>
            <a:r>
              <a:rPr lang="en-AU" dirty="0"/>
              <a:t> </a:t>
            </a:r>
            <a:r>
              <a:rPr lang="en-AU" dirty="0" err="1"/>
              <a:t>сигнализације</a:t>
            </a:r>
            <a:r>
              <a:rPr lang="en-AU" dirty="0"/>
              <a:t> на </a:t>
            </a:r>
            <a:r>
              <a:rPr lang="en-AU" dirty="0" err="1"/>
              <a:t>коловозу</a:t>
            </a:r>
            <a:r>
              <a:rPr lang="en-AU" dirty="0"/>
              <a:t>.</a:t>
            </a:r>
            <a:endParaRPr lang="sr-Latn-RS" dirty="0"/>
          </a:p>
          <a:p>
            <a:r>
              <a:rPr lang="en-AU" dirty="0"/>
              <a:t> </a:t>
            </a:r>
            <a:endParaRPr lang="sr-Cyrl-RS" sz="25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00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921" y="254833"/>
            <a:ext cx="3162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</a:t>
            </a:r>
            <a:r>
              <a:rPr lang="sr-Cyrl-RS" sz="2800" b="1" dirty="0" smtClean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68" y="942945"/>
            <a:ext cx="5288516" cy="39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917" y="942945"/>
            <a:ext cx="528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45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892" y="239843"/>
            <a:ext cx="74716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</a:t>
            </a:r>
            <a:endParaRPr lang="sr-Cyrl-RS" sz="2800" b="1" dirty="0" smtClean="0">
              <a:solidFill>
                <a:srgbClr val="002060"/>
              </a:solidFill>
            </a:endParaRPr>
          </a:p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486" y="239843"/>
            <a:ext cx="8535591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290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31479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НОВОПРОЈЕКТОВАНО </a:t>
            </a:r>
            <a:endParaRPr lang="sr-Cyrl-RS" sz="2800" b="1" dirty="0">
              <a:solidFill>
                <a:srgbClr val="002060"/>
              </a:solidFill>
            </a:endParaRPr>
          </a:p>
          <a:p>
            <a:pPr lvl="0"/>
            <a:r>
              <a:rPr lang="sr-Cyrl-RS" sz="2800" b="1" dirty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938" y="314793"/>
            <a:ext cx="8564170" cy="61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92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793" y="134911"/>
            <a:ext cx="11572406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AU" sz="2000" b="1" u="sng" dirty="0" smtClean="0">
                <a:ea typeface="Times New Roman" panose="02020603050405020304" pitchFamily="18" charset="0"/>
              </a:rPr>
              <a:t>ПОТПРОЈЕКАТ 1: </a:t>
            </a:r>
            <a:endParaRPr lang="sr-Cyrl-RS" sz="2000" b="1" u="sng" dirty="0" smtClean="0">
              <a:solidFill>
                <a:srgbClr val="2E74B5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sz="2500" b="1" u="sng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ДЕЧИЈЕ ИГРАЛИШТЕ У НАСЕЉЕНОМ МЕСТУ НЕУЗИНА НА КП 7 КО НЕУЗИНА </a:t>
            </a:r>
            <a:endParaRPr lang="sr-Cyrl-RS" sz="2500" b="1" u="sng" dirty="0" smtClean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 smtClean="0">
                <a:ea typeface="Times New Roman" panose="02020603050405020304" pitchFamily="18" charset="0"/>
              </a:rPr>
              <a:t>Пројекат </a:t>
            </a:r>
            <a:r>
              <a:rPr lang="en-AU" dirty="0" err="1">
                <a:ea typeface="Times New Roman" panose="02020603050405020304" pitchFamily="18" charset="0"/>
              </a:rPr>
              <a:t>обухвата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реконструкцију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партерног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уређења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оквиру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комплекса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Основне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школе</a:t>
            </a:r>
            <a:r>
              <a:rPr lang="en-AU" dirty="0">
                <a:ea typeface="Times New Roman" panose="02020603050405020304" pitchFamily="18" charset="0"/>
              </a:rPr>
              <a:t> „</a:t>
            </a:r>
            <a:r>
              <a:rPr lang="en-AU" dirty="0" err="1" smtClean="0">
                <a:ea typeface="Times New Roman" panose="02020603050405020304" pitchFamily="18" charset="0"/>
              </a:rPr>
              <a:t>Браћа</a:t>
            </a:r>
            <a:r>
              <a:rPr lang="sr-Cyrl-RS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Стефановић</a:t>
            </a:r>
            <a:r>
              <a:rPr lang="en-AU" dirty="0">
                <a:ea typeface="Times New Roman" panose="02020603050405020304" pitchFamily="18" charset="0"/>
              </a:rPr>
              <a:t>“ у </a:t>
            </a:r>
            <a:r>
              <a:rPr lang="en-AU" dirty="0" err="1" smtClean="0">
                <a:ea typeface="Times New Roman" panose="02020603050405020304" pitchFamily="18" charset="0"/>
              </a:rPr>
              <a:t>Неузини</a:t>
            </a:r>
            <a:r>
              <a:rPr lang="sr-Cyrl-RS" dirty="0" smtClean="0">
                <a:ea typeface="Times New Roman" panose="02020603050405020304" pitchFamily="18" charset="0"/>
              </a:rPr>
              <a:t>, </a:t>
            </a:r>
            <a:r>
              <a:rPr lang="en-AU" dirty="0" smtClean="0">
                <a:ea typeface="Times New Roman" panose="02020603050405020304" pitchFamily="18" charset="0"/>
              </a:rPr>
              <a:t>КП 7 КО </a:t>
            </a:r>
            <a:r>
              <a:rPr lang="en-AU" dirty="0" err="1" smtClean="0">
                <a:ea typeface="Times New Roman" panose="02020603050405020304" pitchFamily="18" charset="0"/>
              </a:rPr>
              <a:t>Неузина</a:t>
            </a:r>
            <a:r>
              <a:rPr lang="en-AU" dirty="0" smtClean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изградњу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дечијег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игралишта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савременим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мобилијаром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уређење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зелених</a:t>
            </a:r>
            <a:r>
              <a:rPr lang="en-AU" dirty="0">
                <a:ea typeface="Times New Roman" panose="02020603050405020304" pitchFamily="18" charset="0"/>
              </a:rPr>
              <a:t> површина и </a:t>
            </a:r>
            <a:r>
              <a:rPr lang="en-AU" dirty="0" err="1">
                <a:ea typeface="Times New Roman" panose="02020603050405020304" pitchFamily="18" charset="0"/>
              </a:rPr>
              <a:t>унапређење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пратеће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инфраструктуре</a:t>
            </a:r>
            <a:r>
              <a:rPr lang="en-AU" dirty="0">
                <a:ea typeface="Times New Roman" panose="02020603050405020304" pitchFamily="18" charset="0"/>
              </a:rPr>
              <a:t> (</a:t>
            </a:r>
            <a:r>
              <a:rPr lang="en-AU" dirty="0" err="1">
                <a:ea typeface="Times New Roman" panose="02020603050405020304" pitchFamily="18" charset="0"/>
              </a:rPr>
              <a:t>осветљење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систем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наводњавање</a:t>
            </a:r>
            <a:r>
              <a:rPr lang="en-AU" dirty="0" smtClean="0">
                <a:ea typeface="Times New Roman" panose="02020603050405020304" pitchFamily="18" charset="0"/>
              </a:rPr>
              <a:t>).</a:t>
            </a:r>
            <a:endParaRPr lang="sr-Cyrl-RS" dirty="0" smtClean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sr-Latn-R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u="sng" dirty="0" err="1">
                <a:ea typeface="Times New Roman" panose="02020603050405020304" pitchFamily="18" charset="0"/>
              </a:rPr>
              <a:t>Постојеће</a:t>
            </a:r>
            <a:r>
              <a:rPr lang="en-AU" u="sng" dirty="0">
                <a:ea typeface="Times New Roman" panose="02020603050405020304" pitchFamily="18" charset="0"/>
              </a:rPr>
              <a:t> </a:t>
            </a:r>
            <a:r>
              <a:rPr lang="en-AU" u="sng" dirty="0" err="1">
                <a:ea typeface="Times New Roman" panose="02020603050405020304" pitchFamily="18" charset="0"/>
              </a:rPr>
              <a:t>стање</a:t>
            </a:r>
            <a:endParaRPr lang="sr-Latn-RS" u="sng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 smtClean="0">
                <a:ea typeface="Times New Roman" panose="02020603050405020304" pitchFamily="18" charset="0"/>
              </a:rPr>
              <a:t>На </a:t>
            </a:r>
            <a:r>
              <a:rPr lang="sr-Cyrl-RS" dirty="0" smtClean="0">
                <a:ea typeface="Times New Roman" panose="02020603050405020304" pitchFamily="18" charset="0"/>
              </a:rPr>
              <a:t>предметној локацији </a:t>
            </a:r>
            <a:r>
              <a:rPr lang="en-AU" dirty="0" err="1" smtClean="0">
                <a:ea typeface="Times New Roman" panose="02020603050405020304" pitchFamily="18" charset="0"/>
              </a:rPr>
              <a:t>се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налази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објекат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школе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кога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воде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бетонске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приступне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стазе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лошем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стању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као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постојећи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кошаркашки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терен</a:t>
            </a:r>
            <a:r>
              <a:rPr lang="en-AU" dirty="0" smtClean="0">
                <a:ea typeface="Times New Roman" panose="02020603050405020304" pitchFamily="18" charset="0"/>
              </a:rPr>
              <a:t>. </a:t>
            </a:r>
            <a:r>
              <a:rPr lang="en-AU" dirty="0" err="1">
                <a:ea typeface="Times New Roman" panose="02020603050405020304" pitchFamily="18" charset="0"/>
              </a:rPr>
              <a:t>Већи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део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парцеле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чине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зелене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површине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травним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покривачем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четинарским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листопадним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дрвећем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жбуњем</a:t>
            </a:r>
            <a:r>
              <a:rPr lang="en-AU" dirty="0">
                <a:ea typeface="Times New Roman" panose="02020603050405020304" pitchFamily="18" charset="0"/>
              </a:rPr>
              <a:t>. На </a:t>
            </a:r>
            <a:r>
              <a:rPr lang="en-AU" dirty="0" err="1">
                <a:ea typeface="Times New Roman" panose="02020603050405020304" pitchFamily="18" charset="0"/>
              </a:rPr>
              <a:t>травњаку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испред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школе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налазе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дотрајале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небезбедне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справе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игру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деце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док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је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од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осталог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урбаног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мобилијара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присутан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ограничен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број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канти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отпад</a:t>
            </a:r>
            <a:r>
              <a:rPr lang="en-AU" dirty="0" smtClean="0">
                <a:ea typeface="Times New Roman" panose="02020603050405020304" pitchFamily="18" charset="0"/>
              </a:rPr>
              <a:t>.</a:t>
            </a:r>
            <a:endParaRPr lang="sr-Latn-R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u="sng" dirty="0" err="1">
                <a:ea typeface="Times New Roman" panose="02020603050405020304" pitchFamily="18" charset="0"/>
              </a:rPr>
              <a:t>Пројектно</a:t>
            </a:r>
            <a:r>
              <a:rPr lang="en-AU" u="sng" dirty="0">
                <a:ea typeface="Times New Roman" panose="02020603050405020304" pitchFamily="18" charset="0"/>
              </a:rPr>
              <a:t> </a:t>
            </a:r>
            <a:r>
              <a:rPr lang="en-AU" u="sng" dirty="0" err="1">
                <a:ea typeface="Times New Roman" panose="02020603050405020304" pitchFamily="18" charset="0"/>
              </a:rPr>
              <a:t>решење</a:t>
            </a:r>
            <a:endParaRPr lang="sr-Latn-RS" u="sng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>
                <a:ea typeface="Times New Roman" panose="02020603050405020304" pitchFamily="18" charset="0"/>
              </a:rPr>
              <a:t>Пројектом </a:t>
            </a:r>
            <a:r>
              <a:rPr lang="en-AU" dirty="0" err="1">
                <a:ea typeface="Times New Roman" panose="02020603050405020304" pitchFamily="18" charset="0"/>
              </a:rPr>
              <a:t>је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предвиђена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реконструкција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партерног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уређења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изградња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новог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дечијег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игралишта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тартан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подлогом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површине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око</a:t>
            </a:r>
            <a:r>
              <a:rPr lang="en-AU" dirty="0">
                <a:ea typeface="Times New Roman" panose="02020603050405020304" pitchFamily="18" charset="0"/>
              </a:rPr>
              <a:t> 112 m² и </a:t>
            </a:r>
            <a:r>
              <a:rPr lang="en-AU" dirty="0" err="1">
                <a:ea typeface="Times New Roman" panose="02020603050405020304" pitchFamily="18" charset="0"/>
              </a:rPr>
              <a:t>постављањем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дечијег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мобилијара</a:t>
            </a:r>
            <a:r>
              <a:rPr lang="en-AU" dirty="0">
                <a:ea typeface="Times New Roman" panose="02020603050405020304" pitchFamily="18" charset="0"/>
              </a:rPr>
              <a:t> (</a:t>
            </a:r>
            <a:r>
              <a:rPr lang="en-AU" dirty="0" err="1">
                <a:ea typeface="Times New Roman" panose="02020603050405020304" pitchFamily="18" charset="0"/>
              </a:rPr>
              <a:t>љуљашке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њихалице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клацкалице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едукативних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панела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кућице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децу</a:t>
            </a:r>
            <a:r>
              <a:rPr lang="en-AU" dirty="0">
                <a:ea typeface="Times New Roman" panose="02020603050405020304" pitchFamily="18" charset="0"/>
              </a:rPr>
              <a:t>).</a:t>
            </a:r>
            <a:endParaRPr lang="sr-Latn-R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 smtClean="0">
                <a:ea typeface="Times New Roman" panose="02020603050405020304" pitchFamily="18" charset="0"/>
              </a:rPr>
              <a:t>Зелене </a:t>
            </a:r>
            <a:r>
              <a:rPr lang="en-AU" dirty="0" err="1" smtClean="0">
                <a:ea typeface="Times New Roman" panose="02020603050405020304" pitchFamily="18" charset="0"/>
              </a:rPr>
              <a:t>површине</a:t>
            </a:r>
            <a:r>
              <a:rPr lang="sr-Cyrl-RS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чини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травни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покривач</a:t>
            </a:r>
            <a:r>
              <a:rPr lang="en-AU" dirty="0" smtClean="0">
                <a:ea typeface="Times New Roman" panose="02020603050405020304" pitchFamily="18" charset="0"/>
              </a:rPr>
              <a:t> у </a:t>
            </a:r>
            <a:r>
              <a:rPr lang="en-AU" dirty="0" err="1" smtClean="0">
                <a:ea typeface="Times New Roman" panose="02020603050405020304" pitchFamily="18" charset="0"/>
              </a:rPr>
              <a:t>добром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стању</a:t>
            </a:r>
            <a:r>
              <a:rPr lang="en-AU" dirty="0" smtClean="0"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a typeface="Times New Roman" panose="02020603050405020304" pitchFamily="18" charset="0"/>
              </a:rPr>
              <a:t>витално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четинарско</a:t>
            </a:r>
            <a:r>
              <a:rPr lang="sr-Cyrl-RS" dirty="0" smtClean="0"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ea typeface="Times New Roman" panose="02020603050405020304" pitchFamily="18" charset="0"/>
              </a:rPr>
              <a:t>листопадно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дрвеће</a:t>
            </a:r>
            <a:r>
              <a:rPr lang="en-AU" dirty="0" smtClean="0"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a typeface="Times New Roman" panose="02020603050405020304" pitchFamily="18" charset="0"/>
              </a:rPr>
              <a:t>жбуње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smtClean="0">
                <a:ea typeface="Times New Roman" panose="02020603050405020304" pitchFamily="18" charset="0"/>
              </a:rPr>
              <a:t>Планирано </a:t>
            </a:r>
            <a:r>
              <a:rPr lang="en-AU" dirty="0" err="1">
                <a:ea typeface="Times New Roman" panose="02020603050405020304" pitchFamily="18" charset="0"/>
              </a:rPr>
              <a:t>је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задржавање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већег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дела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постојећег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зеленила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уз</a:t>
            </a:r>
            <a:r>
              <a:rPr lang="en-AU" dirty="0">
                <a:ea typeface="Times New Roman" panose="02020603050405020304" pitchFamily="18" charset="0"/>
              </a:rPr>
              <a:t> уклањање </a:t>
            </a:r>
            <a:r>
              <a:rPr lang="en-AU" dirty="0" err="1">
                <a:ea typeface="Times New Roman" panose="02020603050405020304" pitchFamily="18" charset="0"/>
              </a:rPr>
              <a:t>мањег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броја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стабала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smtClean="0">
                <a:ea typeface="Times New Roman" panose="02020603050405020304" pitchFamily="18" charset="0"/>
              </a:rPr>
              <a:t>на</a:t>
            </a:r>
            <a:r>
              <a:rPr lang="sr-Cyrl-RS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позицији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игралишта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sr-Cyrl-RS" dirty="0" smtClean="0">
                <a:ea typeface="Times New Roman" panose="02020603050405020304" pitchFamily="18" charset="0"/>
              </a:rPr>
              <a:t>(</a:t>
            </a:r>
            <a:r>
              <a:rPr lang="en-AU" dirty="0" err="1" smtClean="0">
                <a:ea typeface="Times New Roman" panose="02020603050405020304" pitchFamily="18" charset="0"/>
              </a:rPr>
              <a:t>уклања</a:t>
            </a:r>
            <a:r>
              <a:rPr lang="sr-Cyrl-RS" dirty="0" smtClean="0">
                <a:ea typeface="Times New Roman" panose="02020603050405020304" pitchFamily="18" charset="0"/>
              </a:rPr>
              <a:t> с</a:t>
            </a:r>
            <a:r>
              <a:rPr lang="en-AU" dirty="0" smtClean="0">
                <a:ea typeface="Times New Roman" panose="02020603050405020304" pitchFamily="18" charset="0"/>
              </a:rPr>
              <a:t>е 4 </a:t>
            </a:r>
            <a:r>
              <a:rPr lang="en-AU" dirty="0" err="1" smtClean="0">
                <a:ea typeface="Times New Roman" panose="02020603050405020304" pitchFamily="18" charset="0"/>
              </a:rPr>
              <a:t>стабла</a:t>
            </a:r>
            <a:r>
              <a:rPr lang="en-AU" dirty="0" smtClean="0"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a typeface="Times New Roman" panose="02020603050405020304" pitchFamily="18" charset="0"/>
              </a:rPr>
              <a:t>сад</a:t>
            </a:r>
            <a:r>
              <a:rPr lang="sr-Cyrl-RS" dirty="0" smtClean="0">
                <a:ea typeface="Times New Roman" panose="02020603050405020304" pitchFamily="18" charset="0"/>
              </a:rPr>
              <a:t>е</a:t>
            </a:r>
            <a:r>
              <a:rPr lang="en-AU" dirty="0" smtClean="0">
                <a:ea typeface="Times New Roman" panose="02020603050405020304" pitchFamily="18" charset="0"/>
              </a:rPr>
              <a:t> 3 </a:t>
            </a:r>
            <a:r>
              <a:rPr lang="en-AU" dirty="0" err="1" smtClean="0">
                <a:ea typeface="Times New Roman" panose="02020603050405020304" pitchFamily="18" charset="0"/>
              </a:rPr>
              <a:t>лићара</a:t>
            </a:r>
            <a:r>
              <a:rPr lang="en-AU" dirty="0" smtClean="0">
                <a:ea typeface="Times New Roman" panose="02020603050405020304" pitchFamily="18" charset="0"/>
              </a:rPr>
              <a:t> и 20 </a:t>
            </a:r>
            <a:r>
              <a:rPr lang="en-AU" dirty="0" err="1" smtClean="0">
                <a:ea typeface="Times New Roman" panose="02020603050405020304" pitchFamily="18" charset="0"/>
              </a:rPr>
              <a:t>садница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зимзелених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жбунастих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врста</a:t>
            </a:r>
            <a:r>
              <a:rPr lang="sr-Cyrl-RS" dirty="0" smtClean="0">
                <a:ea typeface="Times New Roman" panose="02020603050405020304" pitchFamily="18" charset="0"/>
              </a:rPr>
              <a:t>)</a:t>
            </a:r>
            <a:r>
              <a:rPr lang="en-AU" dirty="0" smtClean="0">
                <a:ea typeface="Times New Roman" panose="02020603050405020304" pitchFamily="18" charset="0"/>
              </a:rPr>
              <a:t>. </a:t>
            </a:r>
            <a:r>
              <a:rPr lang="en-AU" dirty="0">
                <a:ea typeface="Times New Roman" panose="02020603050405020304" pitchFamily="18" charset="0"/>
              </a:rPr>
              <a:t>Пројектом </a:t>
            </a:r>
            <a:r>
              <a:rPr lang="en-AU" dirty="0" err="1">
                <a:ea typeface="Times New Roman" panose="02020603050405020304" pitchFamily="18" charset="0"/>
              </a:rPr>
              <a:t>су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предвиђени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радови</a:t>
            </a:r>
            <a:r>
              <a:rPr lang="en-AU" dirty="0">
                <a:ea typeface="Times New Roman" panose="02020603050405020304" pitchFamily="18" charset="0"/>
              </a:rPr>
              <a:t> на </a:t>
            </a:r>
            <a:r>
              <a:rPr lang="en-AU" dirty="0" err="1">
                <a:ea typeface="Times New Roman" panose="02020603050405020304" pitchFamily="18" charset="0"/>
              </a:rPr>
              <a:t>уређењу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зелених</a:t>
            </a:r>
            <a:r>
              <a:rPr lang="en-AU" dirty="0">
                <a:ea typeface="Times New Roman" panose="02020603050405020304" pitchFamily="18" charset="0"/>
              </a:rPr>
              <a:t> површина, </a:t>
            </a:r>
            <a:r>
              <a:rPr lang="en-AU" dirty="0" err="1">
                <a:ea typeface="Times New Roman" panose="02020603050405020304" pitchFamily="18" charset="0"/>
              </a:rPr>
              <a:t>постављање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система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наводњавање</a:t>
            </a:r>
            <a:r>
              <a:rPr lang="en-AU" dirty="0">
                <a:ea typeface="Times New Roman" panose="02020603050405020304" pitchFamily="18" charset="0"/>
              </a:rPr>
              <a:t> „</a:t>
            </a:r>
            <a:r>
              <a:rPr lang="en-AU" dirty="0" err="1">
                <a:ea typeface="Times New Roman" panose="02020603050405020304" pitchFamily="18" charset="0"/>
              </a:rPr>
              <a:t>кап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кап</a:t>
            </a:r>
            <a:r>
              <a:rPr lang="en-AU" dirty="0">
                <a:ea typeface="Times New Roman" panose="02020603050405020304" pitchFamily="18" charset="0"/>
              </a:rPr>
              <a:t>“, </a:t>
            </a:r>
            <a:r>
              <a:rPr lang="en-AU" dirty="0" err="1">
                <a:ea typeface="Times New Roman" panose="02020603050405020304" pitchFamily="18" charset="0"/>
              </a:rPr>
              <a:t>као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унапређење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јавног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осветљења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заменом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постојећих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постављањем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нових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светиљки</a:t>
            </a:r>
            <a:r>
              <a:rPr lang="en-AU" dirty="0">
                <a:ea typeface="Times New Roman" panose="02020603050405020304" pitchFamily="18" charset="0"/>
              </a:rPr>
              <a:t>.</a:t>
            </a:r>
            <a:endParaRPr lang="sr-Latn-R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>
                <a:ea typeface="Times New Roman" panose="02020603050405020304" pitchFamily="18" charset="0"/>
              </a:rPr>
              <a:t>У </a:t>
            </a:r>
            <a:r>
              <a:rPr lang="en-AU" dirty="0" err="1">
                <a:ea typeface="Times New Roman" panose="02020603050405020304" pitchFamily="18" charset="0"/>
              </a:rPr>
              <a:t>циљу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повећања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безбедности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саобраћаја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зони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школе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предвиђено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је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постављање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одговарајуће</a:t>
            </a:r>
            <a:r>
              <a:rPr lang="sr-Cyrl-RS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вертикалне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>
                <a:ea typeface="Times New Roman" panose="02020603050405020304" pitchFamily="18" charset="0"/>
              </a:rPr>
              <a:t>и </a:t>
            </a:r>
            <a:r>
              <a:rPr lang="en-AU" dirty="0" err="1">
                <a:ea typeface="Times New Roman" panose="02020603050405020304" pitchFamily="18" charset="0"/>
              </a:rPr>
              <a:t>хоризонталне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саобраћајне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сигнализације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укључујући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обележавање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пешачких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прелаза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испис</a:t>
            </a:r>
            <a:r>
              <a:rPr lang="en-AU" dirty="0">
                <a:ea typeface="Times New Roman" panose="02020603050405020304" pitchFamily="18" charset="0"/>
              </a:rPr>
              <a:t> „ШКОЛА“ на </a:t>
            </a:r>
            <a:r>
              <a:rPr lang="en-AU" dirty="0" err="1">
                <a:ea typeface="Times New Roman" panose="02020603050405020304" pitchFamily="18" charset="0"/>
              </a:rPr>
              <a:t>коловозу</a:t>
            </a:r>
            <a:r>
              <a:rPr lang="en-AU" dirty="0" smtClean="0">
                <a:ea typeface="Times New Roman" panose="02020603050405020304" pitchFamily="18" charset="0"/>
              </a:rPr>
              <a:t>.</a:t>
            </a:r>
            <a:endParaRPr lang="sr-Latn-RS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5087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931" y="209862"/>
            <a:ext cx="11872210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2000" b="1" u="sng" dirty="0">
                <a:solidFill>
                  <a:prstClr val="black"/>
                </a:solidFill>
                <a:ea typeface="Times New Roman" panose="02020603050405020304" pitchFamily="18" charset="0"/>
              </a:rPr>
              <a:t>ПОТПРОЈЕКАТ </a:t>
            </a:r>
            <a:r>
              <a:rPr lang="sr-Cyrl-RS" sz="2000" b="1" u="sng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10</a:t>
            </a:r>
            <a:r>
              <a:rPr lang="en-AU" sz="2000" b="1" u="sng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sr-Cyrl-RS" sz="200" b="1" u="sng" dirty="0">
                <a:solidFill>
                  <a:srgbClr val="002060"/>
                </a:solidFill>
                <a:ea typeface="Times New Roman" panose="02020603050405020304" pitchFamily="18" charset="0"/>
              </a:rPr>
              <a:t/>
            </a:r>
            <a:br>
              <a:rPr lang="sr-Cyrl-RS" sz="200" b="1" u="sng" dirty="0">
                <a:solidFill>
                  <a:srgbClr val="002060"/>
                </a:solidFill>
                <a:ea typeface="Times New Roman" panose="02020603050405020304" pitchFamily="18" charset="0"/>
              </a:rPr>
            </a:br>
            <a:r>
              <a:rPr lang="en-AU" sz="2500" b="1" u="sng" dirty="0" smtClean="0">
                <a:solidFill>
                  <a:srgbClr val="2E74B5"/>
                </a:solidFill>
                <a:effectLst/>
                <a:ea typeface="Times New Roman" panose="02020603050405020304" pitchFamily="18" charset="0"/>
              </a:rPr>
              <a:t>ИЗГРАДЊА ИГРАЛИШТА У НАСЕЉЕНОМ МЕСТУ ЈАША ТОМИЋ НА КП 1249/1 И 1250/1 КО ЈАША ТОМИЋ</a:t>
            </a:r>
            <a:endParaRPr lang="sr-Cyrl-RS" sz="2500" b="1" u="sng" dirty="0" smtClean="0">
              <a:solidFill>
                <a:srgbClr val="2E74B5"/>
              </a:solidFill>
              <a:effectLst/>
              <a:ea typeface="Times New Roman" panose="02020603050405020304" pitchFamily="18" charset="0"/>
            </a:endParaRPr>
          </a:p>
          <a:p>
            <a:pPr algn="just"/>
            <a:endParaRPr lang="sr-Cyrl-RS" dirty="0" smtClean="0"/>
          </a:p>
          <a:p>
            <a:pPr algn="just"/>
            <a:r>
              <a:rPr lang="en-AU" dirty="0" smtClean="0"/>
              <a:t>Пројекат </a:t>
            </a:r>
            <a:r>
              <a:rPr lang="en-AU" dirty="0" err="1" smtClean="0"/>
              <a:t>обухвата</a:t>
            </a:r>
            <a:r>
              <a:rPr lang="en-AU" dirty="0" smtClean="0"/>
              <a:t> </a:t>
            </a:r>
            <a:r>
              <a:rPr lang="en-AU" dirty="0" err="1" smtClean="0"/>
              <a:t>реконструкцију</a:t>
            </a:r>
            <a:r>
              <a:rPr lang="en-AU" dirty="0" smtClean="0"/>
              <a:t> </a:t>
            </a:r>
            <a:r>
              <a:rPr lang="en-AU" dirty="0" err="1" smtClean="0"/>
              <a:t>партерног</a:t>
            </a:r>
            <a:r>
              <a:rPr lang="en-AU" dirty="0" smtClean="0"/>
              <a:t> </a:t>
            </a:r>
            <a:r>
              <a:rPr lang="en-AU" dirty="0" err="1" smtClean="0"/>
              <a:t>уређења</a:t>
            </a:r>
            <a:r>
              <a:rPr lang="en-AU" dirty="0" smtClean="0"/>
              <a:t> </a:t>
            </a:r>
            <a:r>
              <a:rPr lang="en-AU" dirty="0" err="1" smtClean="0"/>
              <a:t>јавног</a:t>
            </a:r>
            <a:r>
              <a:rPr lang="en-AU" dirty="0" smtClean="0"/>
              <a:t> </a:t>
            </a:r>
            <a:r>
              <a:rPr lang="en-AU" dirty="0" err="1" smtClean="0"/>
              <a:t>парка</a:t>
            </a:r>
            <a:r>
              <a:rPr lang="en-AU" dirty="0" smtClean="0"/>
              <a:t> у </a:t>
            </a:r>
            <a:r>
              <a:rPr lang="en-AU" dirty="0" err="1" smtClean="0"/>
              <a:t>оквиру</a:t>
            </a:r>
            <a:r>
              <a:rPr lang="en-AU" dirty="0" smtClean="0"/>
              <a:t> </a:t>
            </a:r>
            <a:r>
              <a:rPr lang="en-AU" dirty="0" err="1" smtClean="0"/>
              <a:t>комплекса</a:t>
            </a:r>
            <a:r>
              <a:rPr lang="en-AU" dirty="0" smtClean="0"/>
              <a:t> </a:t>
            </a:r>
            <a:r>
              <a:rPr lang="en-AU" dirty="0" err="1" smtClean="0"/>
              <a:t>основне</a:t>
            </a:r>
            <a:r>
              <a:rPr lang="en-AU" dirty="0" smtClean="0"/>
              <a:t> </a:t>
            </a:r>
            <a:r>
              <a:rPr lang="en-AU" dirty="0" err="1" smtClean="0"/>
              <a:t>школе</a:t>
            </a:r>
            <a:r>
              <a:rPr lang="en-AU" dirty="0" smtClean="0"/>
              <a:t> „</a:t>
            </a:r>
            <a:r>
              <a:rPr lang="en-AU" dirty="0" err="1" smtClean="0"/>
              <a:t>Стеван</a:t>
            </a:r>
            <a:r>
              <a:rPr lang="en-AU" dirty="0" smtClean="0"/>
              <a:t> </a:t>
            </a:r>
            <a:r>
              <a:rPr lang="en-AU" dirty="0" err="1" smtClean="0"/>
              <a:t>Алексић</a:t>
            </a:r>
            <a:r>
              <a:rPr lang="en-AU" dirty="0" smtClean="0"/>
              <a:t>“ у </a:t>
            </a:r>
            <a:r>
              <a:rPr lang="en-AU" dirty="0" err="1" smtClean="0"/>
              <a:t>насељеном</a:t>
            </a:r>
            <a:r>
              <a:rPr lang="en-AU" dirty="0" smtClean="0"/>
              <a:t> </a:t>
            </a:r>
            <a:r>
              <a:rPr lang="en-AU" dirty="0" err="1" smtClean="0"/>
              <a:t>месту</a:t>
            </a:r>
            <a:r>
              <a:rPr lang="en-AU" dirty="0" smtClean="0"/>
              <a:t> </a:t>
            </a:r>
            <a:r>
              <a:rPr lang="en-AU" dirty="0" err="1" smtClean="0"/>
              <a:t>Јаша</a:t>
            </a:r>
            <a:r>
              <a:rPr lang="en-AU" dirty="0" smtClean="0"/>
              <a:t> </a:t>
            </a:r>
            <a:r>
              <a:rPr lang="en-AU" dirty="0" err="1" smtClean="0"/>
              <a:t>Томић</a:t>
            </a:r>
            <a:r>
              <a:rPr lang="en-AU" dirty="0" smtClean="0"/>
              <a:t>, </a:t>
            </a:r>
            <a:r>
              <a:rPr lang="en-AU" dirty="0" err="1" smtClean="0"/>
              <a:t>изградњу</a:t>
            </a:r>
            <a:r>
              <a:rPr lang="en-AU" dirty="0" smtClean="0"/>
              <a:t> </a:t>
            </a:r>
            <a:r>
              <a:rPr lang="en-AU" dirty="0" err="1" smtClean="0"/>
              <a:t>мултифункционалног</a:t>
            </a:r>
            <a:r>
              <a:rPr lang="en-AU" dirty="0" smtClean="0"/>
              <a:t> </a:t>
            </a:r>
            <a:r>
              <a:rPr lang="en-AU" dirty="0" err="1" smtClean="0"/>
              <a:t>спортског</a:t>
            </a:r>
            <a:r>
              <a:rPr lang="en-AU" dirty="0" smtClean="0"/>
              <a:t> </a:t>
            </a:r>
            <a:r>
              <a:rPr lang="en-AU" dirty="0" err="1" smtClean="0"/>
              <a:t>терена</a:t>
            </a:r>
            <a:r>
              <a:rPr lang="en-AU" dirty="0" smtClean="0"/>
              <a:t> </a:t>
            </a:r>
            <a:r>
              <a:rPr lang="en-AU" dirty="0" err="1" smtClean="0"/>
              <a:t>за</a:t>
            </a:r>
            <a:r>
              <a:rPr lang="en-AU" dirty="0" smtClean="0"/>
              <a:t> </a:t>
            </a:r>
            <a:r>
              <a:rPr lang="en-AU" dirty="0" err="1" smtClean="0"/>
              <a:t>рукомет</a:t>
            </a:r>
            <a:r>
              <a:rPr lang="en-AU" dirty="0" smtClean="0"/>
              <a:t> и </a:t>
            </a:r>
            <a:r>
              <a:rPr lang="en-AU" dirty="0" err="1" smtClean="0"/>
              <a:t>кошарку</a:t>
            </a:r>
            <a:r>
              <a:rPr lang="en-AU" dirty="0" smtClean="0"/>
              <a:t> </a:t>
            </a:r>
            <a:r>
              <a:rPr lang="en-AU" dirty="0" err="1" smtClean="0"/>
              <a:t>са</a:t>
            </a:r>
            <a:r>
              <a:rPr lang="en-AU" dirty="0" smtClean="0"/>
              <a:t> </a:t>
            </a:r>
            <a:r>
              <a:rPr lang="en-AU" dirty="0" err="1" smtClean="0"/>
              <a:t>пратећом</a:t>
            </a:r>
            <a:r>
              <a:rPr lang="en-AU" dirty="0" smtClean="0"/>
              <a:t> </a:t>
            </a:r>
            <a:r>
              <a:rPr lang="en-AU" dirty="0" err="1" smtClean="0"/>
              <a:t>опремом</a:t>
            </a:r>
            <a:r>
              <a:rPr lang="en-AU" dirty="0" smtClean="0"/>
              <a:t> и </a:t>
            </a:r>
            <a:r>
              <a:rPr lang="en-AU" dirty="0" err="1" smtClean="0"/>
              <a:t>трибинама</a:t>
            </a:r>
            <a:r>
              <a:rPr lang="en-AU" dirty="0" smtClean="0"/>
              <a:t>, </a:t>
            </a:r>
            <a:r>
              <a:rPr lang="en-AU" dirty="0" err="1" smtClean="0"/>
              <a:t>уређење</a:t>
            </a:r>
            <a:r>
              <a:rPr lang="en-AU" dirty="0" smtClean="0"/>
              <a:t> </a:t>
            </a:r>
            <a:r>
              <a:rPr lang="en-AU" dirty="0" err="1" smtClean="0"/>
              <a:t>зелених</a:t>
            </a:r>
            <a:r>
              <a:rPr lang="en-AU" dirty="0" smtClean="0"/>
              <a:t> површина </a:t>
            </a:r>
            <a:r>
              <a:rPr lang="en-AU" dirty="0" err="1" smtClean="0"/>
              <a:t>са</a:t>
            </a:r>
            <a:r>
              <a:rPr lang="en-AU" dirty="0" smtClean="0"/>
              <a:t> </a:t>
            </a:r>
            <a:r>
              <a:rPr lang="en-AU" dirty="0" err="1" smtClean="0"/>
              <a:t>садњом</a:t>
            </a:r>
            <a:r>
              <a:rPr lang="en-AU" dirty="0" smtClean="0"/>
              <a:t> </a:t>
            </a:r>
            <a:r>
              <a:rPr lang="en-AU" dirty="0" err="1" smtClean="0"/>
              <a:t>новог</a:t>
            </a:r>
            <a:r>
              <a:rPr lang="en-AU" dirty="0" smtClean="0"/>
              <a:t> </a:t>
            </a:r>
            <a:r>
              <a:rPr lang="en-AU" dirty="0" err="1" smtClean="0"/>
              <a:t>зеленила</a:t>
            </a:r>
            <a:r>
              <a:rPr lang="en-AU" dirty="0" smtClean="0"/>
              <a:t>, </a:t>
            </a:r>
            <a:r>
              <a:rPr lang="en-AU" dirty="0" err="1" smtClean="0"/>
              <a:t>постављање</a:t>
            </a:r>
            <a:r>
              <a:rPr lang="en-AU" dirty="0" smtClean="0"/>
              <a:t> </a:t>
            </a:r>
            <a:r>
              <a:rPr lang="en-AU" dirty="0" err="1" smtClean="0"/>
              <a:t>система</a:t>
            </a:r>
            <a:r>
              <a:rPr lang="en-AU" dirty="0" smtClean="0"/>
              <a:t> </a:t>
            </a:r>
            <a:r>
              <a:rPr lang="en-AU" dirty="0" err="1" smtClean="0"/>
              <a:t>за</a:t>
            </a:r>
            <a:r>
              <a:rPr lang="en-AU" dirty="0" smtClean="0"/>
              <a:t> </a:t>
            </a:r>
            <a:r>
              <a:rPr lang="en-AU" dirty="0" err="1" smtClean="0"/>
              <a:t>наводњавање</a:t>
            </a:r>
            <a:r>
              <a:rPr lang="en-AU" dirty="0" smtClean="0"/>
              <a:t> и </a:t>
            </a:r>
            <a:r>
              <a:rPr lang="en-AU" dirty="0" err="1" smtClean="0"/>
              <a:t>изградњу</a:t>
            </a:r>
            <a:r>
              <a:rPr lang="en-AU" dirty="0" smtClean="0"/>
              <a:t> </a:t>
            </a:r>
            <a:r>
              <a:rPr lang="en-AU" dirty="0" err="1" smtClean="0"/>
              <a:t>система</a:t>
            </a:r>
            <a:r>
              <a:rPr lang="en-AU" dirty="0" smtClean="0"/>
              <a:t> </a:t>
            </a:r>
            <a:r>
              <a:rPr lang="en-AU" dirty="0" err="1" smtClean="0"/>
              <a:t>осветљења</a:t>
            </a:r>
            <a:r>
              <a:rPr lang="en-AU" dirty="0" smtClean="0"/>
              <a:t> </a:t>
            </a:r>
            <a:r>
              <a:rPr lang="en-AU" dirty="0" err="1" smtClean="0"/>
              <a:t>игралишта</a:t>
            </a:r>
            <a:r>
              <a:rPr lang="en-AU" dirty="0" smtClean="0"/>
              <a:t> на КП 1249/1 и 1250/1 КО </a:t>
            </a:r>
            <a:r>
              <a:rPr lang="en-AU" dirty="0" err="1" smtClean="0"/>
              <a:t>Јаша</a:t>
            </a:r>
            <a:r>
              <a:rPr lang="en-AU" dirty="0" smtClean="0"/>
              <a:t> </a:t>
            </a:r>
            <a:r>
              <a:rPr lang="en-AU" dirty="0" err="1" smtClean="0"/>
              <a:t>Томић</a:t>
            </a:r>
            <a:r>
              <a:rPr lang="en-AU" dirty="0" smtClean="0"/>
              <a:t>.</a:t>
            </a:r>
            <a:endParaRPr lang="sr-Latn-RS" dirty="0" smtClean="0"/>
          </a:p>
          <a:p>
            <a:pPr algn="just"/>
            <a:r>
              <a:rPr lang="en-AU" dirty="0" smtClean="0"/>
              <a:t> </a:t>
            </a:r>
            <a:r>
              <a:rPr lang="en-AU" dirty="0"/>
              <a:t> </a:t>
            </a:r>
            <a:endParaRPr lang="sr-Latn-RS" dirty="0"/>
          </a:p>
          <a:p>
            <a:pPr algn="just"/>
            <a:r>
              <a:rPr lang="en-AU" u="sng" dirty="0" err="1" smtClean="0"/>
              <a:t>Постојеће</a:t>
            </a:r>
            <a:r>
              <a:rPr lang="en-AU" u="sng" dirty="0" smtClean="0"/>
              <a:t> </a:t>
            </a:r>
            <a:r>
              <a:rPr lang="en-AU" u="sng" dirty="0" err="1"/>
              <a:t>стање</a:t>
            </a:r>
            <a:endParaRPr lang="sr-Latn-RS" u="sng" dirty="0"/>
          </a:p>
          <a:p>
            <a:pPr algn="just"/>
            <a:r>
              <a:rPr lang="en-AU" dirty="0" err="1"/>
              <a:t>Предметна</a:t>
            </a:r>
            <a:r>
              <a:rPr lang="en-AU" dirty="0"/>
              <a:t> </a:t>
            </a:r>
            <a:r>
              <a:rPr lang="en-AU" dirty="0" err="1"/>
              <a:t>локација</a:t>
            </a:r>
            <a:r>
              <a:rPr lang="en-AU" dirty="0"/>
              <a:t> </a:t>
            </a:r>
            <a:r>
              <a:rPr lang="en-AU" dirty="0" err="1"/>
              <a:t>налази</a:t>
            </a:r>
            <a:r>
              <a:rPr lang="en-AU" dirty="0"/>
              <a:t> </a:t>
            </a:r>
            <a:r>
              <a:rPr lang="en-AU" dirty="0" err="1" smtClean="0"/>
              <a:t>се</a:t>
            </a:r>
            <a:r>
              <a:rPr lang="en-AU" dirty="0" smtClean="0"/>
              <a:t>, </a:t>
            </a:r>
            <a:r>
              <a:rPr lang="en-AU" dirty="0"/>
              <a:t>у </a:t>
            </a:r>
            <a:r>
              <a:rPr lang="en-AU" dirty="0" err="1"/>
              <a:t>центру</a:t>
            </a:r>
            <a:r>
              <a:rPr lang="en-AU" dirty="0"/>
              <a:t> </a:t>
            </a:r>
            <a:r>
              <a:rPr lang="en-AU" dirty="0" err="1"/>
              <a:t>насеља</a:t>
            </a:r>
            <a:r>
              <a:rPr lang="en-AU" dirty="0"/>
              <a:t>, у </a:t>
            </a:r>
            <a:r>
              <a:rPr lang="en-AU" dirty="0" err="1"/>
              <a:t>оквиру</a:t>
            </a:r>
            <a:r>
              <a:rPr lang="en-AU" dirty="0"/>
              <a:t> </a:t>
            </a:r>
            <a:r>
              <a:rPr lang="en-AU" dirty="0" err="1"/>
              <a:t>јавног</a:t>
            </a:r>
            <a:r>
              <a:rPr lang="en-AU" dirty="0"/>
              <a:t> </a:t>
            </a:r>
            <a:r>
              <a:rPr lang="en-AU" dirty="0" err="1"/>
              <a:t>парка</a:t>
            </a:r>
            <a:r>
              <a:rPr lang="en-AU" dirty="0"/>
              <a:t> </a:t>
            </a:r>
            <a:r>
              <a:rPr lang="en-AU" dirty="0" err="1"/>
              <a:t>који</a:t>
            </a:r>
            <a:r>
              <a:rPr lang="en-AU" dirty="0"/>
              <a:t> </a:t>
            </a:r>
            <a:r>
              <a:rPr lang="en-AU" dirty="0" err="1"/>
              <a:t>се</a:t>
            </a:r>
            <a:r>
              <a:rPr lang="en-AU" dirty="0"/>
              <a:t> </a:t>
            </a:r>
            <a:r>
              <a:rPr lang="en-AU" dirty="0" err="1"/>
              <a:t>користи</a:t>
            </a:r>
            <a:r>
              <a:rPr lang="en-AU" dirty="0"/>
              <a:t> </a:t>
            </a:r>
            <a:r>
              <a:rPr lang="en-AU" dirty="0" err="1"/>
              <a:t>као</a:t>
            </a:r>
            <a:r>
              <a:rPr lang="en-AU" dirty="0"/>
              <a:t> </a:t>
            </a:r>
            <a:r>
              <a:rPr lang="en-AU" dirty="0" err="1"/>
              <a:t>школско</a:t>
            </a:r>
            <a:r>
              <a:rPr lang="en-AU" dirty="0"/>
              <a:t> </a:t>
            </a:r>
            <a:r>
              <a:rPr lang="en-AU" dirty="0" err="1"/>
              <a:t>двориште</a:t>
            </a:r>
            <a:r>
              <a:rPr lang="en-AU" dirty="0"/>
              <a:t> </a:t>
            </a:r>
            <a:r>
              <a:rPr lang="en-AU" dirty="0" err="1"/>
              <a:t>основне</a:t>
            </a:r>
            <a:r>
              <a:rPr lang="en-AU" dirty="0"/>
              <a:t> </a:t>
            </a:r>
            <a:r>
              <a:rPr lang="en-AU" dirty="0" err="1"/>
              <a:t>школе</a:t>
            </a:r>
            <a:r>
              <a:rPr lang="en-AU" dirty="0"/>
              <a:t> „</a:t>
            </a:r>
            <a:r>
              <a:rPr lang="en-AU" dirty="0" err="1"/>
              <a:t>Стеван</a:t>
            </a:r>
            <a:r>
              <a:rPr lang="en-AU" dirty="0"/>
              <a:t> </a:t>
            </a:r>
            <a:r>
              <a:rPr lang="en-AU" dirty="0" err="1"/>
              <a:t>Алексић</a:t>
            </a:r>
            <a:r>
              <a:rPr lang="en-AU" dirty="0"/>
              <a:t>“. </a:t>
            </a:r>
            <a:r>
              <a:rPr lang="en-AU" dirty="0" err="1"/>
              <a:t>Парцеле</a:t>
            </a:r>
            <a:r>
              <a:rPr lang="en-AU" dirty="0"/>
              <a:t> </a:t>
            </a:r>
            <a:r>
              <a:rPr lang="en-AU" dirty="0" err="1"/>
              <a:t>су</a:t>
            </a:r>
            <a:r>
              <a:rPr lang="en-AU" dirty="0"/>
              <a:t> </a:t>
            </a:r>
            <a:r>
              <a:rPr lang="en-AU" dirty="0" err="1"/>
              <a:t>правилног</a:t>
            </a:r>
            <a:r>
              <a:rPr lang="en-AU" dirty="0"/>
              <a:t> </a:t>
            </a:r>
            <a:r>
              <a:rPr lang="en-AU" dirty="0" err="1"/>
              <a:t>облика</a:t>
            </a:r>
            <a:r>
              <a:rPr lang="en-AU" dirty="0"/>
              <a:t> </a:t>
            </a:r>
            <a:r>
              <a:rPr lang="en-AU" dirty="0" err="1"/>
              <a:t>укупне</a:t>
            </a:r>
            <a:r>
              <a:rPr lang="en-AU" dirty="0"/>
              <a:t> </a:t>
            </a:r>
            <a:r>
              <a:rPr lang="en-AU" dirty="0" err="1"/>
              <a:t>површине</a:t>
            </a:r>
            <a:r>
              <a:rPr lang="en-AU" dirty="0"/>
              <a:t> </a:t>
            </a:r>
            <a:r>
              <a:rPr lang="en-AU" dirty="0" err="1"/>
              <a:t>око</a:t>
            </a:r>
            <a:r>
              <a:rPr lang="en-AU" dirty="0"/>
              <a:t> 14.798 m² и </a:t>
            </a:r>
            <a:r>
              <a:rPr lang="en-AU" dirty="0" err="1"/>
              <a:t>имају</a:t>
            </a:r>
            <a:r>
              <a:rPr lang="en-AU" dirty="0"/>
              <a:t> </a:t>
            </a:r>
            <a:r>
              <a:rPr lang="en-AU" dirty="0" err="1"/>
              <a:t>приступ</a:t>
            </a:r>
            <a:r>
              <a:rPr lang="en-AU" dirty="0"/>
              <a:t> </a:t>
            </a:r>
            <a:r>
              <a:rPr lang="en-AU" dirty="0" err="1"/>
              <a:t>јавној</a:t>
            </a:r>
            <a:r>
              <a:rPr lang="en-AU" dirty="0"/>
              <a:t> </a:t>
            </a:r>
            <a:r>
              <a:rPr lang="en-AU" dirty="0" err="1"/>
              <a:t>саобраћајници</a:t>
            </a:r>
            <a:r>
              <a:rPr lang="en-AU" dirty="0"/>
              <a:t>.</a:t>
            </a:r>
            <a:endParaRPr lang="sr-Latn-RS" dirty="0"/>
          </a:p>
          <a:p>
            <a:pPr algn="just"/>
            <a:r>
              <a:rPr lang="en-AU" dirty="0"/>
              <a:t>На </a:t>
            </a:r>
            <a:r>
              <a:rPr lang="en-AU" dirty="0" err="1"/>
              <a:t>локацији</a:t>
            </a:r>
            <a:r>
              <a:rPr lang="en-AU" dirty="0"/>
              <a:t> </a:t>
            </a:r>
            <a:r>
              <a:rPr lang="en-AU" dirty="0" err="1"/>
              <a:t>се</a:t>
            </a:r>
            <a:r>
              <a:rPr lang="en-AU" dirty="0"/>
              <a:t> </a:t>
            </a:r>
            <a:r>
              <a:rPr lang="en-AU" dirty="0" err="1"/>
              <a:t>налази</a:t>
            </a:r>
            <a:r>
              <a:rPr lang="en-AU" dirty="0"/>
              <a:t> </a:t>
            </a:r>
            <a:r>
              <a:rPr lang="en-AU" dirty="0" err="1"/>
              <a:t>спортска</a:t>
            </a:r>
            <a:r>
              <a:rPr lang="en-AU" dirty="0"/>
              <a:t> </a:t>
            </a:r>
            <a:r>
              <a:rPr lang="en-AU" dirty="0" err="1"/>
              <a:t>хала</a:t>
            </a:r>
            <a:r>
              <a:rPr lang="en-AU" dirty="0"/>
              <a:t> и </a:t>
            </a:r>
            <a:r>
              <a:rPr lang="en-AU" dirty="0" err="1"/>
              <a:t>објекат</a:t>
            </a:r>
            <a:r>
              <a:rPr lang="en-AU" dirty="0"/>
              <a:t> </a:t>
            </a:r>
            <a:r>
              <a:rPr lang="en-AU" dirty="0" err="1"/>
              <a:t>школе</a:t>
            </a:r>
            <a:r>
              <a:rPr lang="en-AU" dirty="0"/>
              <a:t>, </a:t>
            </a:r>
            <a:r>
              <a:rPr lang="en-AU" dirty="0" err="1"/>
              <a:t>док</a:t>
            </a:r>
            <a:r>
              <a:rPr lang="en-AU" dirty="0"/>
              <a:t>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планирана</a:t>
            </a:r>
            <a:r>
              <a:rPr lang="en-AU" dirty="0"/>
              <a:t> </a:t>
            </a:r>
            <a:r>
              <a:rPr lang="en-AU" dirty="0" err="1"/>
              <a:t>интервенција</a:t>
            </a:r>
            <a:r>
              <a:rPr lang="en-AU" dirty="0"/>
              <a:t> на </a:t>
            </a:r>
            <a:r>
              <a:rPr lang="en-AU" dirty="0" err="1"/>
              <a:t>слободној</a:t>
            </a:r>
            <a:r>
              <a:rPr lang="en-AU" dirty="0"/>
              <a:t> </a:t>
            </a:r>
            <a:r>
              <a:rPr lang="en-AU" dirty="0" err="1"/>
              <a:t>травнатој</a:t>
            </a:r>
            <a:r>
              <a:rPr lang="en-AU" dirty="0"/>
              <a:t> </a:t>
            </a:r>
            <a:r>
              <a:rPr lang="en-AU" dirty="0" err="1"/>
              <a:t>површини</a:t>
            </a:r>
            <a:r>
              <a:rPr lang="en-AU" dirty="0"/>
              <a:t> </a:t>
            </a:r>
            <a:r>
              <a:rPr lang="en-AU" dirty="0" err="1"/>
              <a:t>иза</a:t>
            </a:r>
            <a:r>
              <a:rPr lang="en-AU" dirty="0"/>
              <a:t> </a:t>
            </a:r>
            <a:r>
              <a:rPr lang="en-AU" dirty="0" err="1"/>
              <a:t>школског</a:t>
            </a:r>
            <a:r>
              <a:rPr lang="en-AU" dirty="0"/>
              <a:t> </a:t>
            </a:r>
            <a:r>
              <a:rPr lang="en-AU" dirty="0" err="1"/>
              <a:t>објекта</a:t>
            </a:r>
            <a:r>
              <a:rPr lang="en-AU" dirty="0"/>
              <a:t>. Зелене </a:t>
            </a:r>
            <a:r>
              <a:rPr lang="en-AU" dirty="0" err="1"/>
              <a:t>површине</a:t>
            </a:r>
            <a:r>
              <a:rPr lang="en-AU" dirty="0"/>
              <a:t> </a:t>
            </a:r>
            <a:r>
              <a:rPr lang="en-AU" dirty="0" err="1"/>
              <a:t>заузимају</a:t>
            </a:r>
            <a:r>
              <a:rPr lang="en-AU" dirty="0"/>
              <a:t> </a:t>
            </a:r>
            <a:r>
              <a:rPr lang="en-AU" dirty="0" err="1"/>
              <a:t>највећи</a:t>
            </a:r>
            <a:r>
              <a:rPr lang="en-AU" dirty="0"/>
              <a:t> </a:t>
            </a:r>
            <a:r>
              <a:rPr lang="en-AU" dirty="0" err="1"/>
              <a:t>део</a:t>
            </a:r>
            <a:r>
              <a:rPr lang="en-AU" dirty="0"/>
              <a:t> </a:t>
            </a:r>
            <a:r>
              <a:rPr lang="en-AU" dirty="0" err="1"/>
              <a:t>простора</a:t>
            </a:r>
            <a:r>
              <a:rPr lang="en-AU" dirty="0"/>
              <a:t> (</a:t>
            </a:r>
            <a:r>
              <a:rPr lang="en-AU" dirty="0" err="1"/>
              <a:t>око</a:t>
            </a:r>
            <a:r>
              <a:rPr lang="en-AU" dirty="0"/>
              <a:t> 13.077 m²), а </a:t>
            </a:r>
            <a:r>
              <a:rPr lang="en-AU" dirty="0" err="1"/>
              <a:t>постојеће</a:t>
            </a:r>
            <a:r>
              <a:rPr lang="en-AU" dirty="0"/>
              <a:t> </a:t>
            </a:r>
            <a:r>
              <a:rPr lang="en-AU" dirty="0" err="1"/>
              <a:t>дрвеће</a:t>
            </a:r>
            <a:r>
              <a:rPr lang="en-AU" dirty="0"/>
              <a:t> и </a:t>
            </a:r>
            <a:r>
              <a:rPr lang="en-AU" dirty="0" err="1"/>
              <a:t>жбуње</a:t>
            </a:r>
            <a:r>
              <a:rPr lang="en-AU" dirty="0"/>
              <a:t> </a:t>
            </a:r>
            <a:r>
              <a:rPr lang="en-AU" dirty="0" err="1"/>
              <a:t>су</a:t>
            </a:r>
            <a:r>
              <a:rPr lang="en-AU" dirty="0"/>
              <a:t> у </a:t>
            </a:r>
            <a:r>
              <a:rPr lang="en-AU" dirty="0" err="1"/>
              <a:t>добром</a:t>
            </a:r>
            <a:r>
              <a:rPr lang="en-AU" dirty="0"/>
              <a:t> </a:t>
            </a:r>
            <a:r>
              <a:rPr lang="en-AU" dirty="0" err="1"/>
              <a:t>стању</a:t>
            </a:r>
            <a:r>
              <a:rPr lang="en-AU" dirty="0"/>
              <a:t> и </a:t>
            </a:r>
            <a:r>
              <a:rPr lang="en-AU" dirty="0" err="1"/>
              <a:t>задржавају</a:t>
            </a:r>
            <a:r>
              <a:rPr lang="en-AU" dirty="0"/>
              <a:t> </a:t>
            </a:r>
            <a:r>
              <a:rPr lang="en-AU" dirty="0" err="1"/>
              <a:t>се</a:t>
            </a:r>
            <a:r>
              <a:rPr lang="en-AU" dirty="0"/>
              <a:t> у </a:t>
            </a:r>
            <a:r>
              <a:rPr lang="en-AU" dirty="0" err="1"/>
              <a:t>оквиру</a:t>
            </a:r>
            <a:r>
              <a:rPr lang="en-AU" dirty="0"/>
              <a:t> </a:t>
            </a:r>
            <a:r>
              <a:rPr lang="en-AU" dirty="0" err="1"/>
              <a:t>пројектованог</a:t>
            </a:r>
            <a:r>
              <a:rPr lang="en-AU" dirty="0"/>
              <a:t> </a:t>
            </a:r>
            <a:r>
              <a:rPr lang="en-AU" dirty="0" err="1"/>
              <a:t>решења</a:t>
            </a:r>
            <a:r>
              <a:rPr lang="en-AU" dirty="0" smtClean="0"/>
              <a:t>.</a:t>
            </a:r>
            <a:endParaRPr lang="sr-Latn-RS" dirty="0"/>
          </a:p>
          <a:p>
            <a:pPr algn="just"/>
            <a:r>
              <a:rPr lang="en-AU" u="sng" dirty="0" err="1"/>
              <a:t>Пројектно</a:t>
            </a:r>
            <a:r>
              <a:rPr lang="en-AU" u="sng" dirty="0"/>
              <a:t> </a:t>
            </a:r>
            <a:r>
              <a:rPr lang="en-AU" u="sng" dirty="0" err="1"/>
              <a:t>решење</a:t>
            </a:r>
            <a:endParaRPr lang="sr-Latn-RS" u="sng" dirty="0"/>
          </a:p>
          <a:p>
            <a:pPr algn="just"/>
            <a:r>
              <a:rPr lang="en-AU" dirty="0"/>
              <a:t>Пројектом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предвиђена</a:t>
            </a:r>
            <a:r>
              <a:rPr lang="en-AU" dirty="0"/>
              <a:t> </a:t>
            </a:r>
            <a:r>
              <a:rPr lang="en-AU" dirty="0" err="1"/>
              <a:t>изградња</a:t>
            </a:r>
            <a:r>
              <a:rPr lang="en-AU" dirty="0"/>
              <a:t> </a:t>
            </a:r>
            <a:r>
              <a:rPr lang="en-AU" dirty="0" err="1"/>
              <a:t>мултифункционалног</a:t>
            </a:r>
            <a:r>
              <a:rPr lang="en-AU" dirty="0"/>
              <a:t> </a:t>
            </a:r>
            <a:r>
              <a:rPr lang="en-AU" dirty="0" err="1"/>
              <a:t>спортског</a:t>
            </a:r>
            <a:r>
              <a:rPr lang="en-AU" dirty="0"/>
              <a:t> </a:t>
            </a:r>
            <a:r>
              <a:rPr lang="en-AU" dirty="0" err="1"/>
              <a:t>терена</a:t>
            </a:r>
            <a:r>
              <a:rPr lang="en-AU" dirty="0"/>
              <a:t> </a:t>
            </a:r>
            <a:r>
              <a:rPr lang="en-AU" dirty="0" err="1"/>
              <a:t>за</a:t>
            </a:r>
            <a:r>
              <a:rPr lang="en-AU" dirty="0"/>
              <a:t> </a:t>
            </a:r>
            <a:r>
              <a:rPr lang="en-AU" dirty="0" err="1"/>
              <a:t>рукомет</a:t>
            </a:r>
            <a:r>
              <a:rPr lang="en-AU" dirty="0"/>
              <a:t> и </a:t>
            </a:r>
            <a:r>
              <a:rPr lang="en-AU" dirty="0" err="1"/>
              <a:t>кошарку</a:t>
            </a:r>
            <a:r>
              <a:rPr lang="en-AU" dirty="0"/>
              <a:t> </a:t>
            </a:r>
            <a:r>
              <a:rPr lang="en-AU" dirty="0" err="1"/>
              <a:t>површине</a:t>
            </a:r>
            <a:r>
              <a:rPr lang="en-AU" dirty="0"/>
              <a:t> 946 m², </a:t>
            </a:r>
            <a:r>
              <a:rPr lang="en-AU" dirty="0" err="1"/>
              <a:t>са</a:t>
            </a:r>
            <a:r>
              <a:rPr lang="en-AU" dirty="0"/>
              <a:t> </a:t>
            </a:r>
            <a:r>
              <a:rPr lang="en-AU" dirty="0" err="1"/>
              <a:t>постављањем</a:t>
            </a:r>
            <a:r>
              <a:rPr lang="en-AU" dirty="0"/>
              <a:t> </a:t>
            </a:r>
            <a:r>
              <a:rPr lang="en-AU" dirty="0" err="1"/>
              <a:t>кошева</a:t>
            </a:r>
            <a:r>
              <a:rPr lang="en-AU" dirty="0"/>
              <a:t>, </a:t>
            </a:r>
            <a:r>
              <a:rPr lang="en-AU" dirty="0" err="1"/>
              <a:t>рукометних</a:t>
            </a:r>
            <a:r>
              <a:rPr lang="en-AU" dirty="0"/>
              <a:t> </a:t>
            </a:r>
            <a:r>
              <a:rPr lang="en-AU" dirty="0" err="1"/>
              <a:t>голова</a:t>
            </a:r>
            <a:r>
              <a:rPr lang="en-AU" dirty="0"/>
              <a:t> и </a:t>
            </a:r>
            <a:r>
              <a:rPr lang="en-AU" dirty="0" err="1"/>
              <a:t>трибина</a:t>
            </a:r>
            <a:r>
              <a:rPr lang="en-AU" dirty="0"/>
              <a:t>. </a:t>
            </a:r>
            <a:r>
              <a:rPr lang="en-AU" dirty="0" err="1"/>
              <a:t>Терен</a:t>
            </a:r>
            <a:r>
              <a:rPr lang="en-AU" dirty="0"/>
              <a:t> </a:t>
            </a:r>
            <a:r>
              <a:rPr lang="en-AU" dirty="0" err="1"/>
              <a:t>се</a:t>
            </a:r>
            <a:r>
              <a:rPr lang="en-AU" dirty="0"/>
              <a:t> </a:t>
            </a:r>
            <a:r>
              <a:rPr lang="en-AU" dirty="0" err="1"/>
              <a:t>изводи</a:t>
            </a:r>
            <a:r>
              <a:rPr lang="en-AU" dirty="0"/>
              <a:t> </a:t>
            </a:r>
            <a:r>
              <a:rPr lang="en-AU" dirty="0" err="1"/>
              <a:t>са</a:t>
            </a:r>
            <a:r>
              <a:rPr lang="en-AU" dirty="0"/>
              <a:t> </a:t>
            </a:r>
            <a:r>
              <a:rPr lang="en-AU" dirty="0" err="1"/>
              <a:t>одговарајућом</a:t>
            </a:r>
            <a:r>
              <a:rPr lang="en-AU" dirty="0"/>
              <a:t> </a:t>
            </a:r>
            <a:r>
              <a:rPr lang="en-AU" dirty="0" err="1"/>
              <a:t>подлогом</a:t>
            </a:r>
            <a:r>
              <a:rPr lang="en-AU" dirty="0"/>
              <a:t> и </a:t>
            </a:r>
            <a:r>
              <a:rPr lang="en-AU" dirty="0" err="1"/>
              <a:t>припремним</a:t>
            </a:r>
            <a:r>
              <a:rPr lang="en-AU" dirty="0"/>
              <a:t> </a:t>
            </a:r>
            <a:r>
              <a:rPr lang="en-AU" dirty="0" err="1"/>
              <a:t>слојевима</a:t>
            </a:r>
            <a:r>
              <a:rPr lang="en-AU" dirty="0"/>
              <a:t> (</a:t>
            </a:r>
            <a:r>
              <a:rPr lang="en-AU" dirty="0" err="1"/>
              <a:t>песак</a:t>
            </a:r>
            <a:r>
              <a:rPr lang="en-AU" dirty="0"/>
              <a:t>, </a:t>
            </a:r>
            <a:r>
              <a:rPr lang="en-AU" dirty="0" err="1"/>
              <a:t>тампон</a:t>
            </a:r>
            <a:r>
              <a:rPr lang="en-AU" dirty="0"/>
              <a:t> </a:t>
            </a:r>
            <a:r>
              <a:rPr lang="en-AU" dirty="0" err="1"/>
              <a:t>слој</a:t>
            </a:r>
            <a:r>
              <a:rPr lang="en-AU" dirty="0"/>
              <a:t> и </a:t>
            </a:r>
            <a:r>
              <a:rPr lang="en-AU" dirty="0" err="1"/>
              <a:t>асфалтни</a:t>
            </a:r>
            <a:r>
              <a:rPr lang="en-AU" dirty="0"/>
              <a:t> </a:t>
            </a:r>
            <a:r>
              <a:rPr lang="en-AU" dirty="0" err="1"/>
              <a:t>слој</a:t>
            </a:r>
            <a:r>
              <a:rPr lang="en-AU" dirty="0"/>
              <a:t>). У </a:t>
            </a:r>
            <a:r>
              <a:rPr lang="en-AU" dirty="0" err="1"/>
              <a:t>оквиру</a:t>
            </a:r>
            <a:r>
              <a:rPr lang="en-AU" dirty="0"/>
              <a:t> </a:t>
            </a:r>
            <a:r>
              <a:rPr lang="en-AU" dirty="0" err="1"/>
              <a:t>уређења</a:t>
            </a:r>
            <a:r>
              <a:rPr lang="en-AU" dirty="0"/>
              <a:t> </a:t>
            </a:r>
            <a:r>
              <a:rPr lang="en-AU" dirty="0" err="1"/>
              <a:t>зелених</a:t>
            </a:r>
            <a:r>
              <a:rPr lang="en-AU" dirty="0"/>
              <a:t> површина </a:t>
            </a:r>
            <a:r>
              <a:rPr lang="en-AU" dirty="0" err="1"/>
              <a:t>планирана</a:t>
            </a:r>
            <a:r>
              <a:rPr lang="en-AU" dirty="0"/>
              <a:t> </a:t>
            </a:r>
            <a:r>
              <a:rPr lang="en-AU" dirty="0" err="1"/>
              <a:t>је</a:t>
            </a:r>
            <a:r>
              <a:rPr lang="en-AU" dirty="0"/>
              <a:t> </a:t>
            </a:r>
            <a:r>
              <a:rPr lang="en-AU" dirty="0" err="1"/>
              <a:t>садња</a:t>
            </a:r>
            <a:r>
              <a:rPr lang="en-AU" dirty="0"/>
              <a:t> </a:t>
            </a:r>
            <a:r>
              <a:rPr lang="en-AU" dirty="0" err="1"/>
              <a:t>новог</a:t>
            </a:r>
            <a:r>
              <a:rPr lang="en-AU" dirty="0"/>
              <a:t> </a:t>
            </a:r>
            <a:r>
              <a:rPr lang="en-AU" dirty="0" err="1"/>
              <a:t>зеленила</a:t>
            </a:r>
            <a:r>
              <a:rPr lang="en-AU" dirty="0"/>
              <a:t>, и </a:t>
            </a:r>
            <a:r>
              <a:rPr lang="en-AU" dirty="0" err="1"/>
              <a:t>то</a:t>
            </a:r>
            <a:r>
              <a:rPr lang="en-AU" dirty="0"/>
              <a:t> 9 </a:t>
            </a:r>
            <a:r>
              <a:rPr lang="en-AU" dirty="0" err="1" smtClean="0"/>
              <a:t>четинара</a:t>
            </a:r>
            <a:r>
              <a:rPr lang="en-AU" dirty="0" smtClean="0"/>
              <a:t>, </a:t>
            </a:r>
            <a:r>
              <a:rPr lang="en-AU" dirty="0"/>
              <a:t>4 </a:t>
            </a:r>
            <a:r>
              <a:rPr lang="en-AU" dirty="0" err="1" smtClean="0"/>
              <a:t>лишћара</a:t>
            </a:r>
            <a:r>
              <a:rPr lang="en-AU" dirty="0" smtClean="0"/>
              <a:t>, </a:t>
            </a:r>
            <a:r>
              <a:rPr lang="en-AU" dirty="0"/>
              <a:t>3 </a:t>
            </a:r>
            <a:r>
              <a:rPr lang="en-AU" dirty="0" err="1"/>
              <a:t>стабла</a:t>
            </a:r>
            <a:r>
              <a:rPr lang="en-AU" dirty="0"/>
              <a:t> </a:t>
            </a:r>
            <a:r>
              <a:rPr lang="en-AU" dirty="0" err="1"/>
              <a:t>Betula</a:t>
            </a:r>
            <a:r>
              <a:rPr lang="en-AU" dirty="0"/>
              <a:t> alba и 30 </a:t>
            </a:r>
            <a:r>
              <a:rPr lang="en-AU" dirty="0" err="1"/>
              <a:t>садница</a:t>
            </a:r>
            <a:r>
              <a:rPr lang="en-AU" dirty="0"/>
              <a:t> </a:t>
            </a:r>
            <a:r>
              <a:rPr lang="en-AU" dirty="0" err="1"/>
              <a:t>зимзеленог</a:t>
            </a:r>
            <a:r>
              <a:rPr lang="en-AU" dirty="0"/>
              <a:t> </a:t>
            </a:r>
            <a:r>
              <a:rPr lang="en-AU" dirty="0" err="1" smtClean="0"/>
              <a:t>жбуња</a:t>
            </a:r>
            <a:r>
              <a:rPr lang="en-AU" dirty="0" smtClean="0"/>
              <a:t>, </a:t>
            </a:r>
            <a:r>
              <a:rPr lang="en-AU" dirty="0" err="1"/>
              <a:t>као</a:t>
            </a:r>
            <a:r>
              <a:rPr lang="en-AU" dirty="0"/>
              <a:t> и </a:t>
            </a:r>
            <a:r>
              <a:rPr lang="en-AU" dirty="0" err="1"/>
              <a:t>постављање</a:t>
            </a:r>
            <a:r>
              <a:rPr lang="en-AU" dirty="0"/>
              <a:t> </a:t>
            </a:r>
            <a:r>
              <a:rPr lang="en-AU" dirty="0" err="1"/>
              <a:t>система</a:t>
            </a:r>
            <a:r>
              <a:rPr lang="en-AU" dirty="0"/>
              <a:t> </a:t>
            </a:r>
            <a:r>
              <a:rPr lang="en-AU" dirty="0" err="1"/>
              <a:t>за</a:t>
            </a:r>
            <a:r>
              <a:rPr lang="en-AU" dirty="0"/>
              <a:t> </a:t>
            </a:r>
            <a:r>
              <a:rPr lang="en-AU" dirty="0" err="1"/>
              <a:t>наводњавање</a:t>
            </a:r>
            <a:r>
              <a:rPr lang="en-AU" dirty="0"/>
              <a:t> „</a:t>
            </a:r>
            <a:r>
              <a:rPr lang="en-AU" dirty="0" err="1"/>
              <a:t>кап</a:t>
            </a:r>
            <a:r>
              <a:rPr lang="en-AU" dirty="0"/>
              <a:t> </a:t>
            </a:r>
            <a:r>
              <a:rPr lang="en-AU" dirty="0" err="1"/>
              <a:t>по</a:t>
            </a:r>
            <a:r>
              <a:rPr lang="en-AU" dirty="0"/>
              <a:t> </a:t>
            </a:r>
            <a:r>
              <a:rPr lang="en-AU" dirty="0" err="1"/>
              <a:t>кап</a:t>
            </a:r>
            <a:r>
              <a:rPr lang="en-AU" dirty="0"/>
              <a:t>“. </a:t>
            </a:r>
            <a:r>
              <a:rPr lang="en-AU" dirty="0" err="1"/>
              <a:t>Игралште</a:t>
            </a:r>
            <a:r>
              <a:rPr lang="en-AU" dirty="0"/>
              <a:t> </a:t>
            </a:r>
            <a:r>
              <a:rPr lang="en-AU" dirty="0" err="1"/>
              <a:t>ће</a:t>
            </a:r>
            <a:r>
              <a:rPr lang="en-AU" dirty="0"/>
              <a:t> </a:t>
            </a:r>
            <a:r>
              <a:rPr lang="en-AU" dirty="0" err="1"/>
              <a:t>бити</a:t>
            </a:r>
            <a:r>
              <a:rPr lang="en-AU" dirty="0"/>
              <a:t> </a:t>
            </a:r>
            <a:r>
              <a:rPr lang="en-AU" dirty="0" err="1"/>
              <a:t>осветљено</a:t>
            </a:r>
            <a:r>
              <a:rPr lang="en-AU" dirty="0"/>
              <a:t> </a:t>
            </a:r>
            <a:r>
              <a:rPr lang="en-AU" dirty="0" err="1"/>
              <a:t>постављањем</a:t>
            </a:r>
            <a:r>
              <a:rPr lang="en-AU" dirty="0"/>
              <a:t> </a:t>
            </a:r>
            <a:r>
              <a:rPr lang="en-AU" dirty="0" err="1"/>
              <a:t>четири</a:t>
            </a:r>
            <a:r>
              <a:rPr lang="en-AU" dirty="0"/>
              <a:t> </a:t>
            </a:r>
            <a:r>
              <a:rPr lang="en-AU" dirty="0" err="1"/>
              <a:t>метална</a:t>
            </a:r>
            <a:r>
              <a:rPr lang="en-AU" dirty="0"/>
              <a:t> </a:t>
            </a:r>
            <a:r>
              <a:rPr lang="en-AU" dirty="0" err="1"/>
              <a:t>стуба</a:t>
            </a:r>
            <a:r>
              <a:rPr lang="en-AU" dirty="0"/>
              <a:t> </a:t>
            </a:r>
            <a:r>
              <a:rPr lang="en-AU" dirty="0" err="1"/>
              <a:t>висине</a:t>
            </a:r>
            <a:r>
              <a:rPr lang="en-AU" dirty="0"/>
              <a:t> 8 m </a:t>
            </a:r>
            <a:r>
              <a:rPr lang="en-AU" dirty="0" err="1"/>
              <a:t>са</a:t>
            </a:r>
            <a:r>
              <a:rPr lang="en-AU" dirty="0"/>
              <a:t> </a:t>
            </a:r>
            <a:r>
              <a:rPr lang="en-AU" dirty="0" err="1"/>
              <a:t>укупно</a:t>
            </a:r>
            <a:r>
              <a:rPr lang="en-AU" dirty="0"/>
              <a:t> 16 LED </a:t>
            </a:r>
            <a:r>
              <a:rPr lang="en-AU" dirty="0" err="1"/>
              <a:t>рефлектора</a:t>
            </a:r>
            <a:r>
              <a:rPr lang="en-AU" dirty="0" smtClean="0"/>
              <a:t>.</a:t>
            </a:r>
            <a:endParaRPr lang="sr-Cyrl-RS" sz="25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96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882" y="269823"/>
            <a:ext cx="89641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</a:t>
            </a:r>
            <a:r>
              <a:rPr lang="sr-Cyrl-RS" sz="2800" b="1" dirty="0" smtClean="0">
                <a:solidFill>
                  <a:srgbClr val="002060"/>
                </a:solidFill>
              </a:rPr>
              <a:t> 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699" y="1009148"/>
            <a:ext cx="5298690" cy="39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12" y="1009148"/>
            <a:ext cx="530526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78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4872" y="254833"/>
            <a:ext cx="80158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>
                <a:solidFill>
                  <a:srgbClr val="002060"/>
                </a:solidFill>
              </a:rPr>
              <a:t>ПОСТОЈЕЋЕ  </a:t>
            </a:r>
            <a:endParaRPr lang="sr-Cyrl-RS" sz="2800" b="1" dirty="0" smtClean="0">
              <a:solidFill>
                <a:srgbClr val="002060"/>
              </a:solidFill>
            </a:endParaRPr>
          </a:p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253" y="254833"/>
            <a:ext cx="9462127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57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8481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НОВОПРОЈЕКТОВАНО  </a:t>
            </a:r>
            <a:endParaRPr lang="sr-Cyrl-RS" sz="2800" b="1" dirty="0">
              <a:solidFill>
                <a:srgbClr val="002060"/>
              </a:solidFill>
            </a:endParaRPr>
          </a:p>
          <a:p>
            <a:pPr lvl="0"/>
            <a:r>
              <a:rPr lang="sr-Cyrl-RS" sz="2800" b="1" dirty="0">
                <a:solidFill>
                  <a:srgbClr val="002060"/>
                </a:solidFill>
              </a:rPr>
              <a:t>СТАЊЕ</a:t>
            </a:r>
            <a:endParaRPr lang="sr-Latn-RS" sz="28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2" y="284813"/>
            <a:ext cx="8581587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55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51" y="1455536"/>
            <a:ext cx="5146160" cy="32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070" y="1455536"/>
            <a:ext cx="5757889" cy="3240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9751" y="365125"/>
            <a:ext cx="10904049" cy="1325563"/>
          </a:xfrm>
        </p:spPr>
        <p:txBody>
          <a:bodyPr>
            <a:normAutofit/>
          </a:bodyPr>
          <a:lstStyle/>
          <a:p>
            <a:r>
              <a:rPr lang="sr-Cyrl-RS" sz="2800" b="1" dirty="0" smtClean="0">
                <a:solidFill>
                  <a:srgbClr val="002060"/>
                </a:solidFill>
                <a:latin typeface="+mn-lt"/>
              </a:rPr>
              <a:t>ПОСТОЈЕЋЕ СТАЊЕ</a:t>
            </a:r>
            <a:endParaRPr lang="sr-Latn-RS" sz="28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5541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" b="659"/>
          <a:stretch/>
        </p:blipFill>
        <p:spPr>
          <a:xfrm>
            <a:off x="2971596" y="332341"/>
            <a:ext cx="8555842" cy="6158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4892" y="332341"/>
            <a:ext cx="89791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800" b="1" dirty="0" smtClean="0">
                <a:solidFill>
                  <a:srgbClr val="002060"/>
                </a:solidFill>
                <a:ea typeface="+mj-ea"/>
                <a:cs typeface="+mj-cs"/>
              </a:rPr>
              <a:t>ПОСТОЈЕЋЕ</a:t>
            </a:r>
            <a:r>
              <a:rPr lang="sr-Cyrl-RS" sz="2800" b="1" dirty="0">
                <a:solidFill>
                  <a:srgbClr val="002060"/>
                </a:solidFill>
                <a:ea typeface="+mj-ea"/>
                <a:cs typeface="+mj-cs"/>
              </a:rPr>
              <a:t/>
            </a:r>
            <a:br>
              <a:rPr lang="sr-Cyrl-RS" sz="2800" b="1" dirty="0">
                <a:solidFill>
                  <a:srgbClr val="002060"/>
                </a:solidFill>
                <a:ea typeface="+mj-ea"/>
                <a:cs typeface="+mj-cs"/>
              </a:rPr>
            </a:br>
            <a:r>
              <a:rPr lang="sr-Cyrl-RS" sz="2800" b="1" dirty="0" smtClean="0">
                <a:solidFill>
                  <a:srgbClr val="002060"/>
                </a:solidFill>
                <a:ea typeface="+mj-ea"/>
                <a:cs typeface="+mj-cs"/>
              </a:rPr>
              <a:t>СТАЊЕ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757112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02" y="485046"/>
            <a:ext cx="11202798" cy="983990"/>
          </a:xfrm>
        </p:spPr>
        <p:txBody>
          <a:bodyPr>
            <a:normAutofit/>
          </a:bodyPr>
          <a:lstStyle/>
          <a:p>
            <a:r>
              <a:rPr lang="sr-Cyrl-RS" sz="2700" b="1" dirty="0" smtClean="0">
                <a:solidFill>
                  <a:srgbClr val="002060"/>
                </a:solidFill>
                <a:latin typeface="+mn-lt"/>
              </a:rPr>
              <a:t>НОВОПРОЈЕКТОВАНО</a:t>
            </a:r>
            <a:br>
              <a:rPr lang="sr-Cyrl-RS" sz="2700" b="1" dirty="0" smtClean="0">
                <a:solidFill>
                  <a:srgbClr val="002060"/>
                </a:solidFill>
                <a:latin typeface="+mn-lt"/>
              </a:rPr>
            </a:br>
            <a:r>
              <a:rPr lang="sr-Cyrl-RS" sz="2700" b="1" dirty="0" smtClean="0">
                <a:solidFill>
                  <a:srgbClr val="002060"/>
                </a:solidFill>
                <a:latin typeface="+mn-lt"/>
              </a:rPr>
              <a:t>СТАЊЕ</a:t>
            </a:r>
            <a:endParaRPr lang="sr-Latn-RS" sz="27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" b="253"/>
          <a:stretch/>
        </p:blipFill>
        <p:spPr>
          <a:xfrm>
            <a:off x="3508926" y="485046"/>
            <a:ext cx="8333304" cy="602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42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33" y="1"/>
            <a:ext cx="11557416" cy="1648917"/>
          </a:xfrm>
        </p:spPr>
        <p:txBody>
          <a:bodyPr>
            <a:normAutofit fontScale="90000"/>
          </a:bodyPr>
          <a:lstStyle/>
          <a:p>
            <a:r>
              <a:rPr lang="en-AU" sz="2200" b="1" u="sng" dirty="0" smtClean="0">
                <a:latin typeface="+mn-lt"/>
                <a:ea typeface="Times New Roman" panose="02020603050405020304" pitchFamily="18" charset="0"/>
              </a:rPr>
              <a:t>ПОТПРОЈЕКАТ </a:t>
            </a:r>
            <a:r>
              <a:rPr lang="sr-Cyrl-RS" sz="2200" b="1" u="sng" dirty="0" smtClean="0">
                <a:latin typeface="+mn-lt"/>
                <a:ea typeface="Times New Roman" panose="02020603050405020304" pitchFamily="18" charset="0"/>
              </a:rPr>
              <a:t>2</a:t>
            </a:r>
            <a:r>
              <a:rPr lang="en-AU" sz="2200" b="1" u="sng" dirty="0" smtClean="0">
                <a:latin typeface="+mn-lt"/>
                <a:ea typeface="Times New Roman" panose="02020603050405020304" pitchFamily="18" charset="0"/>
              </a:rPr>
              <a:t>: </a:t>
            </a:r>
            <a:r>
              <a:rPr lang="sr-Cyrl-RS" sz="2200" b="1" u="sng" dirty="0" smtClean="0">
                <a:solidFill>
                  <a:srgbClr val="2E74B5"/>
                </a:solidFill>
                <a:effectLst/>
                <a:latin typeface="+mn-lt"/>
                <a:ea typeface="Times New Roman" panose="02020603050405020304" pitchFamily="18" charset="0"/>
              </a:rPr>
              <a:t/>
            </a:r>
            <a:br>
              <a:rPr lang="sr-Cyrl-RS" sz="2200" b="1" u="sng" dirty="0" smtClean="0">
                <a:solidFill>
                  <a:srgbClr val="2E74B5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AU" sz="2800" b="1" u="sng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ПАРТЕРНО УРЕЂЕЊЕ СА ПРАТЕЋИМ ИНСТАЛАЦИЈАМА У НАСЕЉЕНОМ МЕСТУ ЈАРКОВАЦ НА КП 547 И 548 И ДЕЛОВИМА КП 545 И 546 КО ЈАРКОВАЦ</a:t>
            </a:r>
            <a:r>
              <a:rPr lang="sr-Cyrl-RS" sz="2800" b="1" u="sng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sr-Cyrl-RS" sz="2800" b="1" u="sng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sr-Latn-RS" sz="28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832" y="1184223"/>
            <a:ext cx="116473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dirty="0" smtClean="0">
                <a:ea typeface="Times New Roman" panose="02020603050405020304" pitchFamily="18" charset="0"/>
              </a:rPr>
              <a:t>Пројекат </a:t>
            </a:r>
            <a:r>
              <a:rPr lang="en-AU" dirty="0" err="1" smtClean="0">
                <a:ea typeface="Times New Roman" panose="02020603050405020304" pitchFamily="18" charset="0"/>
              </a:rPr>
              <a:t>обухвата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реконструкцију</a:t>
            </a:r>
            <a:r>
              <a:rPr lang="en-AU" dirty="0" smtClean="0"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a typeface="Times New Roman" panose="02020603050405020304" pitchFamily="18" charset="0"/>
              </a:rPr>
              <a:t>уређење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спортских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терена</a:t>
            </a:r>
            <a:r>
              <a:rPr lang="en-AU" dirty="0" smtClean="0">
                <a:ea typeface="Times New Roman" panose="02020603050405020304" pitchFamily="18" charset="0"/>
              </a:rPr>
              <a:t> у </a:t>
            </a:r>
            <a:r>
              <a:rPr lang="en-AU" dirty="0" err="1" smtClean="0">
                <a:ea typeface="Times New Roman" panose="02020603050405020304" pitchFamily="18" charset="0"/>
              </a:rPr>
              <a:t>дворишту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Основне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школе</a:t>
            </a:r>
            <a:r>
              <a:rPr lang="en-AU" dirty="0" smtClean="0">
                <a:ea typeface="Times New Roman" panose="02020603050405020304" pitchFamily="18" charset="0"/>
              </a:rPr>
              <a:t> „</a:t>
            </a:r>
            <a:r>
              <a:rPr lang="en-AU" dirty="0" err="1" smtClean="0">
                <a:ea typeface="Times New Roman" panose="02020603050405020304" pitchFamily="18" charset="0"/>
              </a:rPr>
              <a:t>Вељко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Ђуричин</a:t>
            </a:r>
            <a:r>
              <a:rPr lang="en-AU" dirty="0" smtClean="0">
                <a:ea typeface="Times New Roman" panose="02020603050405020304" pitchFamily="18" charset="0"/>
              </a:rPr>
              <a:t>“ у </a:t>
            </a:r>
            <a:r>
              <a:rPr lang="en-AU" dirty="0" err="1" smtClean="0">
                <a:ea typeface="Times New Roman" panose="02020603050405020304" pitchFamily="18" charset="0"/>
              </a:rPr>
              <a:t>Јарковцу</a:t>
            </a:r>
            <a:r>
              <a:rPr lang="en-AU" dirty="0" smtClean="0"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ea typeface="Times New Roman" panose="02020603050405020304" pitchFamily="18" charset="0"/>
              </a:rPr>
              <a:t>са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изградњом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новог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рукометног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терена</a:t>
            </a:r>
            <a:r>
              <a:rPr lang="en-AU" dirty="0" smtClean="0"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ea typeface="Times New Roman" panose="02020603050405020304" pitchFamily="18" charset="0"/>
              </a:rPr>
              <a:t>реконструкцијом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кошаркашког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терена</a:t>
            </a:r>
            <a:r>
              <a:rPr lang="en-AU" dirty="0" smtClean="0"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ea typeface="Times New Roman" panose="02020603050405020304" pitchFamily="18" charset="0"/>
              </a:rPr>
              <a:t>уређењем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зелених</a:t>
            </a:r>
            <a:r>
              <a:rPr lang="en-AU" dirty="0" smtClean="0">
                <a:ea typeface="Times New Roman" panose="02020603050405020304" pitchFamily="18" charset="0"/>
              </a:rPr>
              <a:t> површина и </a:t>
            </a:r>
            <a:r>
              <a:rPr lang="en-AU" dirty="0" err="1" smtClean="0">
                <a:ea typeface="Times New Roman" panose="02020603050405020304" pitchFamily="18" charset="0"/>
              </a:rPr>
              <a:t>унапређењем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пратеће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инфраструктуре</a:t>
            </a:r>
            <a:r>
              <a:rPr lang="en-AU" dirty="0" smtClean="0">
                <a:ea typeface="Times New Roman" panose="02020603050405020304" pitchFamily="18" charset="0"/>
              </a:rPr>
              <a:t> (</a:t>
            </a:r>
            <a:r>
              <a:rPr lang="en-AU" dirty="0" err="1" smtClean="0">
                <a:ea typeface="Times New Roman" panose="02020603050405020304" pitchFamily="18" charset="0"/>
              </a:rPr>
              <a:t>осветљење</a:t>
            </a:r>
            <a:r>
              <a:rPr lang="en-AU" dirty="0" smtClean="0">
                <a:ea typeface="Times New Roman" panose="02020603050405020304" pitchFamily="18" charset="0"/>
              </a:rPr>
              <a:t>, </a:t>
            </a:r>
            <a:r>
              <a:rPr lang="en-AU" dirty="0" err="1" smtClean="0">
                <a:ea typeface="Times New Roman" panose="02020603050405020304" pitchFamily="18" charset="0"/>
              </a:rPr>
              <a:t>мобилијар</a:t>
            </a:r>
            <a:r>
              <a:rPr lang="en-AU" dirty="0" smtClean="0"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a typeface="Times New Roman" panose="02020603050405020304" pitchFamily="18" charset="0"/>
              </a:rPr>
              <a:t>систем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за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наводњавање</a:t>
            </a:r>
            <a:r>
              <a:rPr lang="en-AU" dirty="0" smtClean="0">
                <a:ea typeface="Times New Roman" panose="02020603050405020304" pitchFamily="18" charset="0"/>
              </a:rPr>
              <a:t>)</a:t>
            </a:r>
            <a:r>
              <a:rPr lang="en-AU" dirty="0">
                <a:solidFill>
                  <a:prstClr val="black"/>
                </a:solidFill>
                <a:ea typeface="Times New Roman" panose="02020603050405020304" pitchFamily="18" charset="0"/>
              </a:rPr>
              <a:t> на КП 547, 548 и </a:t>
            </a:r>
            <a:r>
              <a:rPr lang="en-AU" dirty="0" err="1">
                <a:solidFill>
                  <a:prstClr val="black"/>
                </a:solidFill>
                <a:ea typeface="Times New Roman" panose="02020603050405020304" pitchFamily="18" charset="0"/>
              </a:rPr>
              <a:t>деловима</a:t>
            </a:r>
            <a:r>
              <a:rPr lang="en-AU" dirty="0">
                <a:solidFill>
                  <a:prstClr val="black"/>
                </a:solidFill>
                <a:ea typeface="Times New Roman" panose="02020603050405020304" pitchFamily="18" charset="0"/>
              </a:rPr>
              <a:t> КП 545 и 546 КО </a:t>
            </a:r>
            <a:r>
              <a:rPr lang="en-AU" dirty="0" err="1">
                <a:solidFill>
                  <a:prstClr val="black"/>
                </a:solidFill>
                <a:ea typeface="Times New Roman" panose="02020603050405020304" pitchFamily="18" charset="0"/>
              </a:rPr>
              <a:t>Јарковац</a:t>
            </a:r>
            <a:r>
              <a:rPr lang="en-AU" dirty="0" smtClean="0">
                <a:ea typeface="Times New Roman" panose="02020603050405020304" pitchFamily="18" charset="0"/>
              </a:rPr>
              <a:t>.</a:t>
            </a:r>
            <a:endParaRPr lang="sr-Cyrl-RS" dirty="0" smtClean="0">
              <a:ea typeface="Times New Roman" panose="02020603050405020304" pitchFamily="18" charset="0"/>
            </a:endParaRPr>
          </a:p>
          <a:p>
            <a:pPr algn="just"/>
            <a:endParaRPr lang="sr-Latn-RS" dirty="0" smtClean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u="sng" dirty="0" err="1" smtClean="0">
                <a:ea typeface="Times New Roman" panose="02020603050405020304" pitchFamily="18" charset="0"/>
              </a:rPr>
              <a:t>Постојеће</a:t>
            </a:r>
            <a:r>
              <a:rPr lang="en-AU" u="sng" dirty="0" smtClean="0">
                <a:ea typeface="Times New Roman" panose="02020603050405020304" pitchFamily="18" charset="0"/>
              </a:rPr>
              <a:t> </a:t>
            </a:r>
            <a:r>
              <a:rPr lang="en-AU" u="sng" dirty="0" err="1">
                <a:ea typeface="Times New Roman" panose="02020603050405020304" pitchFamily="18" charset="0"/>
              </a:rPr>
              <a:t>стање</a:t>
            </a:r>
            <a:endParaRPr lang="sr-Latn-RS" u="sng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r-Cyrl-RS" dirty="0" err="1" smtClean="0">
                <a:ea typeface="Times New Roman" panose="02020603050405020304" pitchFamily="18" charset="0"/>
              </a:rPr>
              <a:t>Преметна</a:t>
            </a:r>
            <a:r>
              <a:rPr lang="sr-Cyrl-RS" dirty="0" smtClean="0">
                <a:ea typeface="Times New Roman" panose="02020603050405020304" pitchFamily="18" charset="0"/>
              </a:rPr>
              <a:t> локација се налази на </a:t>
            </a:r>
            <a:r>
              <a:rPr lang="sr-Cyrl-RS" dirty="0">
                <a:ea typeface="Times New Roman" panose="02020603050405020304" pitchFamily="18" charset="0"/>
              </a:rPr>
              <a:t>п</a:t>
            </a:r>
            <a:r>
              <a:rPr lang="en-AU" dirty="0" err="1" smtClean="0">
                <a:ea typeface="Times New Roman" panose="02020603050405020304" pitchFamily="18" charset="0"/>
              </a:rPr>
              <a:t>арцел</a:t>
            </a:r>
            <a:r>
              <a:rPr lang="sr-Cyrl-RS" dirty="0" smtClean="0">
                <a:ea typeface="Times New Roman" panose="02020603050405020304" pitchFamily="18" charset="0"/>
              </a:rPr>
              <a:t>ама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укупне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површине</a:t>
            </a:r>
            <a:r>
              <a:rPr lang="en-AU" dirty="0">
                <a:ea typeface="Times New Roman" panose="02020603050405020304" pitchFamily="18" charset="0"/>
              </a:rPr>
              <a:t> 7.057 m² </a:t>
            </a:r>
            <a:r>
              <a:rPr lang="sr-Cyrl-RS" dirty="0" smtClean="0">
                <a:ea typeface="Times New Roman" panose="02020603050405020304" pitchFamily="18" charset="0"/>
              </a:rPr>
              <a:t>које се </a:t>
            </a:r>
            <a:r>
              <a:rPr lang="en-AU" dirty="0" err="1" smtClean="0">
                <a:ea typeface="Times New Roman" panose="02020603050405020304" pitchFamily="18" charset="0"/>
              </a:rPr>
              <a:t>користе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као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школско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јавно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двориште</a:t>
            </a:r>
            <a:r>
              <a:rPr lang="en-AU" dirty="0">
                <a:ea typeface="Times New Roman" panose="02020603050405020304" pitchFamily="18" charset="0"/>
              </a:rPr>
              <a:t>. У </a:t>
            </a:r>
            <a:r>
              <a:rPr lang="en-AU" dirty="0" err="1">
                <a:ea typeface="Times New Roman" panose="02020603050405020304" pitchFamily="18" charset="0"/>
              </a:rPr>
              <a:t>оквиру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простора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налази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објекат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школе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постојећи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кошаркашки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терен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рукометни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терен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трибинама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лошем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стању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као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летњиковац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чесма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функцији</a:t>
            </a:r>
            <a:r>
              <a:rPr lang="en-AU" dirty="0">
                <a:ea typeface="Times New Roman" panose="02020603050405020304" pitchFamily="18" charset="0"/>
              </a:rPr>
              <a:t>. Зелене </a:t>
            </a:r>
            <a:r>
              <a:rPr lang="en-AU" dirty="0" err="1">
                <a:ea typeface="Times New Roman" panose="02020603050405020304" pitchFamily="18" charset="0"/>
              </a:rPr>
              <a:t>површине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заузимају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значајан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део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парцеле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чине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их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травни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покривач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четинарско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листопадно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дрвеће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жбуње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добром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стању</a:t>
            </a:r>
            <a:r>
              <a:rPr lang="en-AU" dirty="0">
                <a:ea typeface="Times New Roman" panose="02020603050405020304" pitchFamily="18" charset="0"/>
              </a:rPr>
              <a:t>. </a:t>
            </a:r>
            <a:r>
              <a:rPr lang="en-AU" dirty="0" err="1">
                <a:ea typeface="Times New Roman" panose="02020603050405020304" pitchFamily="18" charset="0"/>
              </a:rPr>
              <a:t>Од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урбаног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мобилијара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присутне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клупе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канте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отпад</a:t>
            </a:r>
            <a:r>
              <a:rPr lang="en-AU" dirty="0">
                <a:ea typeface="Times New Roman" panose="02020603050405020304" pitchFamily="18" charset="0"/>
              </a:rPr>
              <a:t>. </a:t>
            </a:r>
            <a:endParaRPr lang="sr-Latn-R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u="sng" dirty="0" err="1">
                <a:ea typeface="Times New Roman" panose="02020603050405020304" pitchFamily="18" charset="0"/>
              </a:rPr>
              <a:t>Пројектно</a:t>
            </a:r>
            <a:r>
              <a:rPr lang="en-AU" u="sng" dirty="0">
                <a:ea typeface="Times New Roman" panose="02020603050405020304" pitchFamily="18" charset="0"/>
              </a:rPr>
              <a:t> </a:t>
            </a:r>
            <a:r>
              <a:rPr lang="en-AU" u="sng" dirty="0" err="1">
                <a:ea typeface="Times New Roman" panose="02020603050405020304" pitchFamily="18" charset="0"/>
              </a:rPr>
              <a:t>решење</a:t>
            </a:r>
            <a:endParaRPr lang="sr-Latn-RS" u="sng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dirty="0">
                <a:ea typeface="Times New Roman" panose="02020603050405020304" pitchFamily="18" charset="0"/>
              </a:rPr>
              <a:t>Пројектом </a:t>
            </a:r>
            <a:r>
              <a:rPr lang="en-AU" dirty="0" err="1">
                <a:ea typeface="Times New Roman" panose="02020603050405020304" pitchFamily="18" charset="0"/>
              </a:rPr>
              <a:t>је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предвиђена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реконструкција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кошаркашког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терена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изградња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новог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рукометног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терена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спортском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подлогом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као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постављање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нове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спортске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опреме</a:t>
            </a:r>
            <a:r>
              <a:rPr lang="en-AU" dirty="0">
                <a:ea typeface="Times New Roman" panose="02020603050405020304" pitchFamily="18" charset="0"/>
              </a:rPr>
              <a:t> (</a:t>
            </a:r>
            <a:r>
              <a:rPr lang="en-AU" dirty="0" err="1">
                <a:ea typeface="Times New Roman" panose="02020603050405020304" pitchFamily="18" charset="0"/>
              </a:rPr>
              <a:t>кошеви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голови</a:t>
            </a:r>
            <a:r>
              <a:rPr lang="en-AU" dirty="0">
                <a:ea typeface="Times New Roman" panose="02020603050405020304" pitchFamily="18" charset="0"/>
              </a:rPr>
              <a:t>). Планирано </a:t>
            </a:r>
            <a:r>
              <a:rPr lang="en-AU" dirty="0" err="1">
                <a:ea typeface="Times New Roman" panose="02020603050405020304" pitchFamily="18" charset="0"/>
              </a:rPr>
              <a:t>је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уређење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простора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постављањем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урбаног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мобилијара</a:t>
            </a:r>
            <a:r>
              <a:rPr lang="en-AU" dirty="0">
                <a:ea typeface="Times New Roman" panose="02020603050405020304" pitchFamily="18" charset="0"/>
              </a:rPr>
              <a:t> (</a:t>
            </a:r>
            <a:r>
              <a:rPr lang="en-AU" dirty="0" err="1">
                <a:ea typeface="Times New Roman" panose="02020603050405020304" pitchFamily="18" charset="0"/>
              </a:rPr>
              <a:t>клупе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канте</a:t>
            </a:r>
            <a:r>
              <a:rPr lang="en-AU" dirty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трибине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инфо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табла</a:t>
            </a:r>
            <a:r>
              <a:rPr lang="en-AU" dirty="0">
                <a:ea typeface="Times New Roman" panose="02020603050405020304" pitchFamily="18" charset="0"/>
              </a:rPr>
              <a:t>), </a:t>
            </a:r>
            <a:r>
              <a:rPr lang="en-AU" dirty="0" err="1">
                <a:ea typeface="Times New Roman" panose="02020603050405020304" pitchFamily="18" charset="0"/>
              </a:rPr>
              <a:t>санација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асфалтне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подлоге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уградња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монтажно-демонтажне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спортске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подлоге</a:t>
            </a:r>
            <a:r>
              <a:rPr lang="en-AU" dirty="0">
                <a:ea typeface="Times New Roman" panose="02020603050405020304" pitchFamily="18" charset="0"/>
              </a:rPr>
              <a:t>.</a:t>
            </a:r>
            <a:endParaRPr lang="sr-Latn-RS" dirty="0">
              <a:ea typeface="Times New Roman" panose="02020603050405020304" pitchFamily="18" charset="0"/>
            </a:endParaRPr>
          </a:p>
          <a:p>
            <a:pPr algn="just"/>
            <a:r>
              <a:rPr lang="en-AU" dirty="0">
                <a:ea typeface="Times New Roman" panose="02020603050405020304" pitchFamily="18" charset="0"/>
              </a:rPr>
              <a:t>Пројектом </a:t>
            </a:r>
            <a:r>
              <a:rPr lang="en-AU" dirty="0" err="1">
                <a:ea typeface="Times New Roman" panose="02020603050405020304" pitchFamily="18" charset="0"/>
              </a:rPr>
              <a:t>је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предвиђено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унапређење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зелених</a:t>
            </a:r>
            <a:r>
              <a:rPr lang="en-AU" dirty="0">
                <a:ea typeface="Times New Roman" panose="02020603050405020304" pitchFamily="18" charset="0"/>
              </a:rPr>
              <a:t> површина </a:t>
            </a:r>
            <a:r>
              <a:rPr lang="en-AU" dirty="0" err="1">
                <a:ea typeface="Times New Roman" panose="02020603050405020304" pitchFamily="18" charset="0"/>
              </a:rPr>
              <a:t>садњом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новог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дрвећа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 smtClean="0">
                <a:ea typeface="Times New Roman" panose="02020603050405020304" pitchFamily="18" charset="0"/>
              </a:rPr>
              <a:t>жбуња</a:t>
            </a:r>
            <a:r>
              <a:rPr lang="sr-Cyrl-RS" dirty="0" smtClean="0">
                <a:ea typeface="Times New Roman" panose="02020603050405020304" pitchFamily="18" charset="0"/>
              </a:rPr>
              <a:t> (</a:t>
            </a:r>
            <a:r>
              <a:rPr lang="sr-Cyrl-RS" dirty="0">
                <a:ea typeface="Times New Roman" panose="02020603050405020304" pitchFamily="18" charset="0"/>
              </a:rPr>
              <a:t>п</a:t>
            </a:r>
            <a:r>
              <a:rPr lang="en-AU" dirty="0" err="1" smtClean="0">
                <a:ea typeface="Times New Roman" panose="02020603050405020304" pitchFamily="18" charset="0"/>
              </a:rPr>
              <a:t>ланира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се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садња</a:t>
            </a:r>
            <a:r>
              <a:rPr lang="en-AU" dirty="0" smtClean="0">
                <a:ea typeface="Times New Roman" panose="02020603050405020304" pitchFamily="18" charset="0"/>
              </a:rPr>
              <a:t> 1 </a:t>
            </a:r>
            <a:r>
              <a:rPr lang="en-AU" dirty="0" err="1" smtClean="0">
                <a:ea typeface="Times New Roman" panose="02020603050405020304" pitchFamily="18" charset="0"/>
              </a:rPr>
              <a:t>лићара</a:t>
            </a:r>
            <a:r>
              <a:rPr lang="en-AU" dirty="0" smtClean="0">
                <a:ea typeface="Times New Roman" panose="02020603050405020304" pitchFamily="18" charset="0"/>
              </a:rPr>
              <a:t>, 16 </a:t>
            </a:r>
            <a:r>
              <a:rPr lang="en-AU" dirty="0" err="1" smtClean="0">
                <a:ea typeface="Times New Roman" panose="02020603050405020304" pitchFamily="18" charset="0"/>
              </a:rPr>
              <a:t>туја</a:t>
            </a:r>
            <a:r>
              <a:rPr lang="en-AU" dirty="0" smtClean="0">
                <a:ea typeface="Times New Roman" panose="02020603050405020304" pitchFamily="18" charset="0"/>
              </a:rPr>
              <a:t> и 21 </a:t>
            </a:r>
            <a:r>
              <a:rPr lang="en-AU" dirty="0" err="1" smtClean="0">
                <a:ea typeface="Times New Roman" panose="02020603050405020304" pitchFamily="18" charset="0"/>
              </a:rPr>
              <a:t>садница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зимзелених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жбунастих</a:t>
            </a:r>
            <a:r>
              <a:rPr lang="en-AU" dirty="0" smtClean="0">
                <a:ea typeface="Times New Roman" panose="02020603050405020304" pitchFamily="18" charset="0"/>
              </a:rPr>
              <a:t> </a:t>
            </a:r>
            <a:r>
              <a:rPr lang="en-AU" dirty="0" err="1" smtClean="0">
                <a:ea typeface="Times New Roman" panose="02020603050405020304" pitchFamily="18" charset="0"/>
              </a:rPr>
              <a:t>врста</a:t>
            </a:r>
            <a:r>
              <a:rPr lang="sr-Cyrl-RS" dirty="0" smtClean="0">
                <a:ea typeface="Times New Roman" panose="02020603050405020304" pitchFamily="18" charset="0"/>
              </a:rPr>
              <a:t>)</a:t>
            </a:r>
            <a:r>
              <a:rPr lang="en-AU" dirty="0" smtClean="0">
                <a:ea typeface="Times New Roman" panose="02020603050405020304" pitchFamily="18" charset="0"/>
              </a:rPr>
              <a:t>, </a:t>
            </a:r>
            <a:r>
              <a:rPr lang="en-AU" dirty="0" err="1">
                <a:ea typeface="Times New Roman" panose="02020603050405020304" pitchFamily="18" charset="0"/>
              </a:rPr>
              <a:t>уградња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система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за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аутоматско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наводњавање</a:t>
            </a:r>
            <a:r>
              <a:rPr lang="en-AU" dirty="0">
                <a:ea typeface="Times New Roman" panose="02020603050405020304" pitchFamily="18" charset="0"/>
              </a:rPr>
              <a:t> „</a:t>
            </a:r>
            <a:r>
              <a:rPr lang="en-AU" dirty="0" err="1">
                <a:ea typeface="Times New Roman" panose="02020603050405020304" pitchFamily="18" charset="0"/>
              </a:rPr>
              <a:t>кап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кап</a:t>
            </a:r>
            <a:r>
              <a:rPr lang="en-AU" dirty="0">
                <a:ea typeface="Times New Roman" panose="02020603050405020304" pitchFamily="18" charset="0"/>
              </a:rPr>
              <a:t>“, </a:t>
            </a:r>
            <a:r>
              <a:rPr lang="en-AU" dirty="0" err="1">
                <a:ea typeface="Times New Roman" panose="02020603050405020304" pitchFamily="18" charset="0"/>
              </a:rPr>
              <a:t>као</a:t>
            </a:r>
            <a:r>
              <a:rPr lang="en-AU" dirty="0">
                <a:ea typeface="Times New Roman" panose="02020603050405020304" pitchFamily="18" charset="0"/>
              </a:rPr>
              <a:t> и </a:t>
            </a:r>
            <a:r>
              <a:rPr lang="en-AU" dirty="0" err="1">
                <a:ea typeface="Times New Roman" panose="02020603050405020304" pitchFamily="18" charset="0"/>
              </a:rPr>
              <a:t>реконструкција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осветљења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постављањем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нових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рефлектора</a:t>
            </a:r>
            <a:r>
              <a:rPr lang="en-AU" dirty="0">
                <a:ea typeface="Times New Roman" panose="02020603050405020304" pitchFamily="18" charset="0"/>
              </a:rPr>
              <a:t> на </a:t>
            </a:r>
            <a:r>
              <a:rPr lang="en-AU" dirty="0" err="1">
                <a:ea typeface="Times New Roman" panose="02020603050405020304" pitchFamily="18" charset="0"/>
              </a:rPr>
              <a:t>постојеће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стубове</a:t>
            </a:r>
            <a:r>
              <a:rPr lang="en-AU" dirty="0">
                <a:ea typeface="Times New Roman" panose="02020603050405020304" pitchFamily="18" charset="0"/>
              </a:rPr>
              <a:t>. </a:t>
            </a:r>
            <a:r>
              <a:rPr lang="en-AU" dirty="0" err="1">
                <a:ea typeface="Times New Roman" panose="02020603050405020304" pitchFamily="18" charset="0"/>
              </a:rPr>
              <a:t>Такође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је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предвиђено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унапређење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саобраћајне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сигнализације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зони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школе</a:t>
            </a:r>
            <a:r>
              <a:rPr lang="en-AU" dirty="0">
                <a:ea typeface="Times New Roman" panose="02020603050405020304" pitchFamily="18" charset="0"/>
              </a:rPr>
              <a:t> у </a:t>
            </a:r>
            <a:r>
              <a:rPr lang="en-AU" dirty="0" err="1">
                <a:ea typeface="Times New Roman" panose="02020603050405020304" pitchFamily="18" charset="0"/>
              </a:rPr>
              <a:t>циљу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повећања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безбедности</a:t>
            </a:r>
            <a:r>
              <a:rPr lang="en-AU" dirty="0">
                <a:ea typeface="Times New Roman" panose="02020603050405020304" pitchFamily="18" charset="0"/>
              </a:rPr>
              <a:t> </a:t>
            </a:r>
            <a:r>
              <a:rPr lang="en-AU" dirty="0" err="1">
                <a:ea typeface="Times New Roman" panose="02020603050405020304" pitchFamily="18" charset="0"/>
              </a:rPr>
              <a:t>ученика</a:t>
            </a:r>
            <a:r>
              <a:rPr lang="en-AU" dirty="0">
                <a:ea typeface="Times New Roman" panose="02020603050405020304" pitchFamily="18" charset="0"/>
              </a:rPr>
              <a:t>.</a:t>
            </a:r>
            <a:endParaRPr lang="sr-Latn-RS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962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7505" y="314793"/>
            <a:ext cx="4659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 smtClean="0">
                <a:solidFill>
                  <a:srgbClr val="002060"/>
                </a:solidFill>
              </a:rPr>
              <a:t>ПОСТОЈЕЋЕ СТАЊЕ</a:t>
            </a:r>
            <a:endParaRPr lang="sr-Latn-R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42" y="838013"/>
            <a:ext cx="3536470" cy="39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228" y="838013"/>
            <a:ext cx="3514794" cy="39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610" y="838013"/>
            <a:ext cx="319031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19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</TotalTime>
  <Words>3078</Words>
  <Application>Microsoft Office PowerPoint</Application>
  <PresentationFormat>Widescreen</PresentationFormat>
  <Paragraphs>169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ПОСТОЈЕЋЕ СТАЊЕ</vt:lpstr>
      <vt:lpstr>PowerPoint Presentation</vt:lpstr>
      <vt:lpstr>НОВОПРОЈЕКТОВАНО СТАЊЕ</vt:lpstr>
      <vt:lpstr>ПОТПРОЈЕКАТ 2:  ПАРТЕРНО УРЕЂЕЊЕ СА ПРАТЕЋИМ ИНСТАЛАЦИЈАМА У НАСЕЉЕНОМ МЕСТУ ЈАРКОВАЦ НА КП 547 И 548 И ДЕЛОВИМА КП 545 И 546 КО ЈАРКОВАЦ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LILA</dc:creator>
  <cp:lastModifiedBy>LILA</cp:lastModifiedBy>
  <cp:revision>30</cp:revision>
  <cp:lastPrinted>2026-04-15T08:00:59Z</cp:lastPrinted>
  <dcterms:created xsi:type="dcterms:W3CDTF">2026-04-15T07:16:38Z</dcterms:created>
  <dcterms:modified xsi:type="dcterms:W3CDTF">2026-04-15T10:08:51Z</dcterms:modified>
</cp:coreProperties>
</file>